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26"/>
  </p:notesMasterIdLst>
  <p:handoutMasterIdLst>
    <p:handoutMasterId r:id="rId27"/>
  </p:handoutMasterIdLst>
  <p:sldIdLst>
    <p:sldId id="256" r:id="rId2"/>
    <p:sldId id="295" r:id="rId3"/>
    <p:sldId id="304" r:id="rId4"/>
    <p:sldId id="296" r:id="rId5"/>
    <p:sldId id="291" r:id="rId6"/>
    <p:sldId id="299" r:id="rId7"/>
    <p:sldId id="292" r:id="rId8"/>
    <p:sldId id="293" r:id="rId9"/>
    <p:sldId id="294" r:id="rId10"/>
    <p:sldId id="289" r:id="rId11"/>
    <p:sldId id="288" r:id="rId12"/>
    <p:sldId id="290" r:id="rId13"/>
    <p:sldId id="285" r:id="rId14"/>
    <p:sldId id="287" r:id="rId15"/>
    <p:sldId id="298" r:id="rId16"/>
    <p:sldId id="307" r:id="rId17"/>
    <p:sldId id="286" r:id="rId18"/>
    <p:sldId id="297" r:id="rId19"/>
    <p:sldId id="300" r:id="rId20"/>
    <p:sldId id="301" r:id="rId21"/>
    <p:sldId id="302" r:id="rId22"/>
    <p:sldId id="303" r:id="rId23"/>
    <p:sldId id="305" r:id="rId24"/>
    <p:sldId id="306" r:id="rId25"/>
  </p:sldIdLst>
  <p:sldSz cx="9144000" cy="5143500" type="screen16x9"/>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400"/>
    <a:srgbClr val="9CC03D"/>
    <a:srgbClr val="5E4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0"/>
    <p:restoredTop sz="55236"/>
  </p:normalViewPr>
  <p:slideViewPr>
    <p:cSldViewPr snapToGrid="0" snapToObjects="1">
      <p:cViewPr>
        <p:scale>
          <a:sx n="74" d="100"/>
          <a:sy n="74" d="100"/>
        </p:scale>
        <p:origin x="592" y="144"/>
      </p:cViewPr>
      <p:guideLst/>
    </p:cSldViewPr>
  </p:slideViewPr>
  <p:notesTextViewPr>
    <p:cViewPr>
      <p:scale>
        <a:sx n="125" d="100"/>
        <a:sy n="125" d="100"/>
      </p:scale>
      <p:origin x="0" y="-8832"/>
    </p:cViewPr>
  </p:notesTextViewPr>
  <p:sorterViewPr>
    <p:cViewPr>
      <p:scale>
        <a:sx n="66" d="100"/>
        <a:sy n="66" d="100"/>
      </p:scale>
      <p:origin x="0" y="0"/>
    </p:cViewPr>
  </p:sorterViewPr>
  <p:notesViewPr>
    <p:cSldViewPr snapToGrid="0" snapToObjects="1">
      <p:cViewPr varScale="1">
        <p:scale>
          <a:sx n="95" d="100"/>
          <a:sy n="95" d="100"/>
        </p:scale>
        <p:origin x="1216"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AC83E1-39EF-0B48-94DC-441B22CA6879}" type="datetimeFigureOut">
              <a:rPr lang="de-DE" smtClean="0"/>
              <a:t>21.10.19</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092F5D-6D75-FD4B-B3BE-DDCFB4CF8692}" type="slidenum">
              <a:rPr lang="de-DE" smtClean="0"/>
              <a:t>‹Nr.›</a:t>
            </a:fld>
            <a:endParaRPr lang="de-DE"/>
          </a:p>
        </p:txBody>
      </p:sp>
    </p:spTree>
    <p:extLst>
      <p:ext uri="{BB962C8B-B14F-4D97-AF65-F5344CB8AC3E}">
        <p14:creationId xmlns:p14="http://schemas.microsoft.com/office/powerpoint/2010/main" val="120119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AA556-5A0F-5747-8AB9-D54AD65246DA}" type="datetimeFigureOut">
              <a:rPr lang="de-DE" smtClean="0"/>
              <a:t>21.10.19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05453-26D7-9349-B4B7-494273DC22BD}" type="slidenum">
              <a:rPr lang="de-DE" smtClean="0"/>
              <a:t>‹Nr.›</a:t>
            </a:fld>
            <a:endParaRPr lang="de-DE"/>
          </a:p>
        </p:txBody>
      </p:sp>
    </p:spTree>
    <p:extLst>
      <p:ext uri="{BB962C8B-B14F-4D97-AF65-F5344CB8AC3E}">
        <p14:creationId xmlns:p14="http://schemas.microsoft.com/office/powerpoint/2010/main" val="102187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600" dirty="0" smtClean="0"/>
              <a:t> </a:t>
            </a:r>
            <a:r>
              <a:rPr lang="de-DE" sz="1200" kern="1200" dirty="0" smtClean="0">
                <a:solidFill>
                  <a:schemeClr val="tx1"/>
                </a:solidFill>
                <a:effectLst/>
                <a:latin typeface="+mn-lt"/>
                <a:ea typeface="+mn-ea"/>
                <a:cs typeface="+mn-cs"/>
              </a:rPr>
              <a:t>Im folgenden Vortrag wird Ihnen das Kompostieren nach dem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Prinzip vorgestellt.</a:t>
            </a:r>
          </a:p>
          <a:p>
            <a:endParaRPr lang="de-DE" dirty="0"/>
          </a:p>
        </p:txBody>
      </p:sp>
      <p:sp>
        <p:nvSpPr>
          <p:cNvPr id="4" name="Foliennummernplatzhalter 3"/>
          <p:cNvSpPr>
            <a:spLocks noGrp="1"/>
          </p:cNvSpPr>
          <p:nvPr>
            <p:ph type="sldNum" sz="quarter" idx="10"/>
          </p:nvPr>
        </p:nvSpPr>
        <p:spPr/>
        <p:txBody>
          <a:bodyPr/>
          <a:lstStyle/>
          <a:p>
            <a:fld id="{48805453-26D7-9349-B4B7-494273DC22BD}" type="slidenum">
              <a:rPr lang="de-DE" smtClean="0"/>
              <a:t>1</a:t>
            </a:fld>
            <a:endParaRPr lang="de-DE"/>
          </a:p>
        </p:txBody>
      </p:sp>
    </p:spTree>
    <p:extLst>
      <p:ext uri="{BB962C8B-B14F-4D97-AF65-F5344CB8AC3E}">
        <p14:creationId xmlns:p14="http://schemas.microsoft.com/office/powerpoint/2010/main" val="85391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Es gibt verschiedene Systeme für die Kompostierung. Die Wahl der richtigen Kompostierung hängt von den Abfallmengen und dem zur Verfügung stehender Platz ab. Kompostiert werden kann in Mieten, offen und geschlossenen Kompostbehältern. </a:t>
            </a:r>
          </a:p>
          <a:p>
            <a:r>
              <a:rPr lang="de-DE" sz="1200" kern="1200" dirty="0" smtClean="0">
                <a:solidFill>
                  <a:schemeClr val="tx1"/>
                </a:solidFill>
                <a:effectLst/>
                <a:latin typeface="+mn-lt"/>
                <a:ea typeface="+mn-ea"/>
                <a:cs typeface="+mn-cs"/>
              </a:rPr>
              <a:t>Damit die Rotte wunschgemäß verläuft wird ein Volumen von 1 m</a:t>
            </a:r>
            <a:r>
              <a:rPr lang="de-DE" sz="1200" kern="1200" baseline="30000" dirty="0" smtClean="0">
                <a:solidFill>
                  <a:schemeClr val="tx1"/>
                </a:solidFill>
                <a:effectLst/>
                <a:latin typeface="+mn-lt"/>
                <a:ea typeface="+mn-ea"/>
                <a:cs typeface="+mn-cs"/>
              </a:rPr>
              <a:t>3</a:t>
            </a:r>
            <a:r>
              <a:rPr lang="de-DE" sz="1200" kern="1200" dirty="0" smtClean="0">
                <a:solidFill>
                  <a:schemeClr val="tx1"/>
                </a:solidFill>
                <a:effectLst/>
                <a:latin typeface="+mn-lt"/>
                <a:ea typeface="+mn-ea"/>
                <a:cs typeface="+mn-cs"/>
              </a:rPr>
              <a:t> kompostierbarer Abfälle benötigt.</a:t>
            </a:r>
          </a:p>
          <a:p>
            <a:r>
              <a:rPr lang="de-DE"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Offene Kompostbehälter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Bei beschränktem Platz bietet sich die Kompostierung im offenen Kompostbehälter an. Je nach Geldbeutel können diese selbst gebaut oder in Bau- bzw. Gartenmärkten oder übers Internet bezogen werden. Mehrkammersysteme mit zwei oder drei Kammern, gebaut aus Palletten, Holzlatten, Rundholz oder Latten mit Drahtgitter, Metall haben sich als System durchgesetzt. </a:t>
            </a:r>
          </a:p>
          <a:p>
            <a:r>
              <a:rPr lang="de-DE" sz="1200" b="1" kern="1200" dirty="0" smtClean="0">
                <a:solidFill>
                  <a:schemeClr val="tx1"/>
                </a:solidFill>
                <a:effectLst/>
                <a:latin typeface="+mn-lt"/>
                <a:ea typeface="+mn-ea"/>
                <a:cs typeface="+mn-cs"/>
              </a:rPr>
              <a:t>Tipp: </a:t>
            </a:r>
            <a:r>
              <a:rPr lang="de-DE" sz="1200" kern="1200" dirty="0" smtClean="0">
                <a:solidFill>
                  <a:schemeClr val="tx1"/>
                </a:solidFill>
                <a:effectLst/>
                <a:latin typeface="+mn-lt"/>
                <a:ea typeface="+mn-ea"/>
                <a:cs typeface="+mn-cs"/>
              </a:rPr>
              <a:t>Am Praktischsten ist es, wenn die Kammern sich an einer Seite komplett öffnen lassen, sodass der Kompost gut befüllt und umgesetzt werden kann </a:t>
            </a:r>
          </a:p>
          <a:p>
            <a:r>
              <a:rPr lang="de-DE" sz="1200" b="1" kern="1200" dirty="0" err="1" smtClean="0">
                <a:solidFill>
                  <a:schemeClr val="tx1"/>
                </a:solidFill>
                <a:effectLst/>
                <a:latin typeface="+mn-lt"/>
                <a:ea typeface="+mn-ea"/>
                <a:cs typeface="+mn-cs"/>
              </a:rPr>
              <a:t>Ökotipps</a:t>
            </a:r>
            <a:r>
              <a:rPr lang="de-DE" sz="1200" b="1"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Am umweltfreundlichsten ist der Aufbau eines Mehrkammersystems aus unbehandelten Europaletten. Durch die Paletten ist die Kapazität frei wählbar, die Seiten beliebig aufbaubar, der Zugang zum Kompost von vorn und die offene Struktur sorgt für einfache Belüftung.</a:t>
            </a:r>
          </a:p>
          <a:p>
            <a:r>
              <a:rPr lang="de-DE" sz="1200" kern="1200" dirty="0" smtClean="0">
                <a:solidFill>
                  <a:schemeClr val="tx1"/>
                </a:solidFill>
                <a:effectLst/>
                <a:latin typeface="+mn-lt"/>
                <a:ea typeface="+mn-ea"/>
                <a:cs typeface="+mn-cs"/>
              </a:rPr>
              <a:t>Metallsysteme sollten nicht aus Zink sein, da sich die </a:t>
            </a:r>
            <a:r>
              <a:rPr lang="de-DE" sz="1200" kern="1200" dirty="0" err="1" smtClean="0">
                <a:solidFill>
                  <a:schemeClr val="tx1"/>
                </a:solidFill>
                <a:effectLst/>
                <a:latin typeface="+mn-lt"/>
                <a:ea typeface="+mn-ea"/>
                <a:cs typeface="+mn-cs"/>
              </a:rPr>
              <a:t>Zinkionen</a:t>
            </a:r>
            <a:r>
              <a:rPr lang="de-DE" sz="1200" kern="1200" dirty="0" smtClean="0">
                <a:solidFill>
                  <a:schemeClr val="tx1"/>
                </a:solidFill>
                <a:effectLst/>
                <a:latin typeface="+mn-lt"/>
                <a:ea typeface="+mn-ea"/>
                <a:cs typeface="+mn-cs"/>
              </a:rPr>
              <a:t> im Kompost anreichern.</a:t>
            </a:r>
          </a:p>
          <a:p>
            <a:r>
              <a:rPr lang="de-DE" sz="1200" kern="1200" dirty="0" smtClean="0">
                <a:solidFill>
                  <a:schemeClr val="tx1"/>
                </a:solidFill>
                <a:effectLst/>
                <a:latin typeface="+mn-lt"/>
                <a:ea typeface="+mn-ea"/>
                <a:cs typeface="+mn-cs"/>
              </a:rPr>
              <a:t>Wenn für das Kompostsystem Holz verwendet wird, kann dieses vor Verwitterung mit Leinöl geschützt werden. Ein Anstrich, der Fungizide oder andere Giftstoffe enthält, ist tabu, da die Stoffe in den Kompost übergehen. Die Lebensdauer des Kompostsystems hängt von der Holzart ab: Fichte und Kiefer ist nach ca. 5 Jahren morsch, Eiche oder europäische Lärche sind hingegen mindestens 20 Jahre haltbar. Bei Kauf von Holz unbedingt auf die Zertifizierung aus nachhaltigem Anbau achten. Die bekanntesten Zertifizierungen sind an folgendem Logo zu erkennen.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b="0" i="0" dirty="0">
              <a:latin typeface="Roboto Condensed" charset="0"/>
              <a:ea typeface="Roboto Condensed" charset="0"/>
              <a:cs typeface="Roboto Condensed" charset="0"/>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10</a:t>
            </a:fld>
            <a:endParaRPr lang="de-DE"/>
          </a:p>
        </p:txBody>
      </p:sp>
    </p:spTree>
    <p:extLst>
      <p:ext uri="{BB962C8B-B14F-4D97-AF65-F5344CB8AC3E}">
        <p14:creationId xmlns:p14="http://schemas.microsoft.com/office/powerpoint/2010/main" val="34741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Geschlossene Kompostbehälter</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bestehen in der Regel aus Kunststoff. Sie sind in unterschiedlichen Größen und Formen im Handel erhältlich. Mit ihnen soll schneller kompostiert werden, da durch den Kunststoffbehälter die Wärme besser gehalten wird. Da jedoch meist ein kleineres Volumen kompostiert wird und die Kompostbehälter nach und nach befüllt werden, entwickeln sich keine hohen Temperaturen und es entsteht häufig eine durch Bodentiere (z. B. Regenwurm) herbeigeführte Zersetzung und </a:t>
            </a:r>
            <a:r>
              <a:rPr lang="de-DE" sz="1200" kern="1200" dirty="0" err="1" smtClean="0">
                <a:solidFill>
                  <a:schemeClr val="tx1"/>
                </a:solidFill>
                <a:effectLst/>
                <a:latin typeface="+mn-lt"/>
                <a:ea typeface="+mn-ea"/>
                <a:cs typeface="+mn-cs"/>
              </a:rPr>
              <a:t>Vererdung</a:t>
            </a:r>
            <a:r>
              <a:rPr lang="de-DE" sz="1200" kern="1200" dirty="0" smtClean="0">
                <a:solidFill>
                  <a:schemeClr val="tx1"/>
                </a:solidFill>
                <a:effectLst/>
                <a:latin typeface="+mn-lt"/>
                <a:ea typeface="+mn-ea"/>
                <a:cs typeface="+mn-cs"/>
              </a:rPr>
              <a:t>. Vorteil der Behälter ist der Schutz vor Niederschlag, Austrocknung und Auskühlung durch Wind.</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11</a:t>
            </a:fld>
            <a:endParaRPr lang="de-DE"/>
          </a:p>
        </p:txBody>
      </p:sp>
    </p:spTree>
    <p:extLst>
      <p:ext uri="{BB962C8B-B14F-4D97-AF65-F5344CB8AC3E}">
        <p14:creationId xmlns:p14="http://schemas.microsoft.com/office/powerpoint/2010/main" val="1722827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Kompostmiete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Eine alte Form der Kompostierung ist die offene Mietenkompostierung. Die Kompostmiete wird bei größeren Gartenflächen und Abfallmengen beispielsweise von Gartenbaubetrieben verwendet. Um die notwendige Sauerstoffzufuhr zu ermöglichen, hat die Miete eine Höhe von 1,2 bis 1,4 m und eine Breite von 2,3 bis 2,5 m. In Gebieten mit hohen Niederschlägen wird die Miete in Dreiecksform aufgesetzt, damit der Regen besser ablaufen kann. In niederschlagarmen Gebieten kann die Miete auch trapezförmig aufgesetzt werden.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12</a:t>
            </a:fld>
            <a:endParaRPr lang="de-DE"/>
          </a:p>
        </p:txBody>
      </p:sp>
    </p:spTree>
    <p:extLst>
      <p:ext uri="{BB962C8B-B14F-4D97-AF65-F5344CB8AC3E}">
        <p14:creationId xmlns:p14="http://schemas.microsoft.com/office/powerpoint/2010/main" val="1842002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Der Ort für den Kompost im Garten oder der Schule will gut gewählt sein. Auf welche Punkte dabei geachtet werden muss, wird im Folgenden erläutert.</a:t>
            </a:r>
          </a:p>
          <a:p>
            <a:r>
              <a:rPr lang="de-DE" sz="1200" b="1" kern="1200" dirty="0" smtClean="0">
                <a:solidFill>
                  <a:schemeClr val="tx1"/>
                </a:solidFill>
                <a:effectLst/>
                <a:latin typeface="+mn-lt"/>
                <a:ea typeface="+mn-ea"/>
                <a:cs typeface="+mn-cs"/>
              </a:rPr>
              <a:t>Boden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Der Kompost sollte Kontakt zum Boden haben, damit Bodenorganismen zuwandern können. Der Boden sollte zudem nicht verdichtet sein, da sonst das Sickerwasser nicht abfließt. Die Kompostierung funktioniert notfalls auch auf versiegelten Böden, auch wenn die Arten- und </a:t>
            </a:r>
            <a:r>
              <a:rPr lang="de-DE" sz="1200" kern="1200" dirty="0" err="1" smtClean="0">
                <a:solidFill>
                  <a:schemeClr val="tx1"/>
                </a:solidFill>
                <a:effectLst/>
                <a:latin typeface="+mn-lt"/>
                <a:ea typeface="+mn-ea"/>
                <a:cs typeface="+mn-cs"/>
              </a:rPr>
              <a:t>Faunavielfalt</a:t>
            </a:r>
            <a:r>
              <a:rPr lang="de-DE" sz="1200" kern="1200" dirty="0" smtClean="0">
                <a:solidFill>
                  <a:schemeClr val="tx1"/>
                </a:solidFill>
                <a:effectLst/>
                <a:latin typeface="+mn-lt"/>
                <a:ea typeface="+mn-ea"/>
                <a:cs typeface="+mn-cs"/>
              </a:rPr>
              <a:t> kleiner ist als bei einem Kompost mit Bodenkontakt. Hier lässt sich durch die Zugabe von Kompostwürmern ein besserer </a:t>
            </a:r>
            <a:r>
              <a:rPr lang="de-DE" sz="1200" kern="1200" dirty="0" err="1" smtClean="0">
                <a:solidFill>
                  <a:schemeClr val="tx1"/>
                </a:solidFill>
                <a:effectLst/>
                <a:latin typeface="+mn-lt"/>
                <a:ea typeface="+mn-ea"/>
                <a:cs typeface="+mn-cs"/>
              </a:rPr>
              <a:t>Vererdungsprozess</a:t>
            </a:r>
            <a:r>
              <a:rPr lang="de-DE" sz="1200" kern="1200" dirty="0" smtClean="0">
                <a:solidFill>
                  <a:schemeClr val="tx1"/>
                </a:solidFill>
                <a:effectLst/>
                <a:latin typeface="+mn-lt"/>
                <a:ea typeface="+mn-ea"/>
                <a:cs typeface="+mn-cs"/>
              </a:rPr>
              <a:t> initiieren.</a:t>
            </a:r>
          </a:p>
          <a:p>
            <a:r>
              <a:rPr lang="de-DE" sz="1200" b="1" kern="1200" dirty="0" smtClean="0">
                <a:solidFill>
                  <a:schemeClr val="tx1"/>
                </a:solidFill>
                <a:effectLst/>
                <a:latin typeface="+mn-lt"/>
                <a:ea typeface="+mn-ea"/>
                <a:cs typeface="+mn-cs"/>
              </a:rPr>
              <a:t>gut zugänglich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Der Kompostplatz sollte auch bei schlechter Witterung und mit Schubkarre gut zugänglich sein. Am besten sind befestigte Wege und die Nähe zu den Beeten, bei denen regelmäßig Pflanzenreste anfallen, beispielsweise beim Gemüsegarten.</a:t>
            </a:r>
          </a:p>
          <a:p>
            <a:r>
              <a:rPr lang="de-DE" sz="1200" u="sng" kern="1200" dirty="0" smtClean="0">
                <a:solidFill>
                  <a:schemeClr val="tx1"/>
                </a:solidFill>
                <a:effectLst/>
                <a:latin typeface="+mn-lt"/>
                <a:ea typeface="+mn-ea"/>
                <a:cs typeface="+mn-cs"/>
              </a:rPr>
              <a:t>Hinweis:</a:t>
            </a:r>
            <a:r>
              <a:rPr lang="de-DE" sz="1200" kern="1200" dirty="0" smtClean="0">
                <a:solidFill>
                  <a:schemeClr val="tx1"/>
                </a:solidFill>
                <a:effectLst/>
                <a:latin typeface="+mn-lt"/>
                <a:ea typeface="+mn-ea"/>
                <a:cs typeface="+mn-cs"/>
              </a:rPr>
              <a:t> Per Gesetz müssen in Deutschland 50 cm Abstand zur Grenzlinie des Nachbargrundstücks sein. Sonst haben die Nachbarn Mitspracherecht beim Aussehen des Kompostplatzes. </a:t>
            </a:r>
          </a:p>
          <a:p>
            <a:r>
              <a:rPr lang="de-DE" sz="1200" b="1" kern="1200" dirty="0" smtClean="0">
                <a:solidFill>
                  <a:schemeClr val="tx1"/>
                </a:solidFill>
                <a:effectLst/>
                <a:latin typeface="+mn-lt"/>
                <a:ea typeface="+mn-ea"/>
                <a:cs typeface="+mn-cs"/>
              </a:rPr>
              <a:t>Leicht beschattet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In voller Sonne trocknet der Kompost aus. An einem ständig schattigen Platz kann der Kompost zu feucht werden und beginnt zu faulen. </a:t>
            </a:r>
          </a:p>
          <a:p>
            <a:r>
              <a:rPr lang="de-DE" sz="1200" b="1" kern="1200" dirty="0" smtClean="0">
                <a:solidFill>
                  <a:schemeClr val="tx1"/>
                </a:solidFill>
                <a:effectLst/>
                <a:latin typeface="+mn-lt"/>
                <a:ea typeface="+mn-ea"/>
                <a:cs typeface="+mn-cs"/>
              </a:rPr>
              <a:t>Genügend Platz</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Für das Sammeln der Kompostmaterialien und für die Kompostierung selbst wird Platz benötigt. Darüber hinaus braucht man für das Umsetzen oder Sieben des Komposts und Vorbereiten des Kompostmaterials genügend Platz und Bewegungsfreiheit. </a:t>
            </a:r>
          </a:p>
          <a:p>
            <a:r>
              <a:rPr lang="de-DE" sz="1200" b="1" kern="1200" dirty="0" smtClean="0">
                <a:solidFill>
                  <a:schemeClr val="tx1"/>
                </a:solidFill>
                <a:effectLst/>
                <a:latin typeface="+mn-lt"/>
                <a:ea typeface="+mn-ea"/>
                <a:cs typeface="+mn-cs"/>
              </a:rPr>
              <a:t>Schutz vor Regen und Wind</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Damit die Rotte geregelt verläuft, sollte der Kompost vor Regen und Wind geschützt sein. Bäume, Sträucher und Hecken können als Schattenspender und Windschutz dienen. Ein Kompostvlies schützt vor Witterung. </a:t>
            </a:r>
          </a:p>
          <a:p>
            <a:r>
              <a:rPr lang="de-DE" sz="1200" b="1" kern="1200" dirty="0" smtClean="0">
                <a:solidFill>
                  <a:schemeClr val="tx1"/>
                </a:solidFill>
                <a:effectLst/>
                <a:latin typeface="+mn-lt"/>
                <a:ea typeface="+mn-ea"/>
                <a:cs typeface="+mn-cs"/>
              </a:rPr>
              <a:t>Wasseranschluss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Bei längerer Trockenheit muss der Kompost befeuchtet werden. Mit einem Wasseranschluss in der Nähe ist das einfacher.</a:t>
            </a:r>
          </a:p>
          <a:p>
            <a:r>
              <a:rPr lang="de-DE" sz="1200" b="1" kern="1200" dirty="0" smtClean="0">
                <a:solidFill>
                  <a:schemeClr val="tx1"/>
                </a:solidFill>
                <a:effectLst/>
                <a:latin typeface="+mn-lt"/>
                <a:ea typeface="+mn-ea"/>
                <a:cs typeface="+mn-cs"/>
              </a:rPr>
              <a:t>Steckdose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Schredder, Häcksler, Säge werden zur Zerkleinerung des Kompostmaterials benötigt. Um sie zu betreiben, ist ein Stromanschluss in der Nähe nötig.</a:t>
            </a:r>
          </a:p>
          <a:p>
            <a:r>
              <a:rPr lang="de-DE" sz="1200" b="1" kern="1200" dirty="0" smtClean="0">
                <a:solidFill>
                  <a:schemeClr val="tx1"/>
                </a:solidFill>
                <a:effectLst/>
                <a:latin typeface="+mn-lt"/>
                <a:ea typeface="+mn-ea"/>
                <a:cs typeface="+mn-cs"/>
              </a:rPr>
              <a:t>Schuppen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13</a:t>
            </a:fld>
            <a:endParaRPr lang="de-DE"/>
          </a:p>
        </p:txBody>
      </p:sp>
    </p:spTree>
    <p:extLst>
      <p:ext uri="{BB962C8B-B14F-4D97-AF65-F5344CB8AC3E}">
        <p14:creationId xmlns:p14="http://schemas.microsoft.com/office/powerpoint/2010/main" val="1397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Für die Kompostierung wird zum einen ein Sammelplatz benötigt, an dem die Kompostmaterialien vor der Kompostierung gesammelt werden. Zum anderen wird der eigentliche Kompostplatz benötigt. Dieser kann sich nochmals aufteilen in: </a:t>
            </a:r>
          </a:p>
          <a:p>
            <a:pPr lvl="0"/>
            <a:r>
              <a:rPr lang="de-DE" sz="1200" kern="1200" dirty="0" smtClean="0">
                <a:solidFill>
                  <a:schemeClr val="tx1"/>
                </a:solidFill>
                <a:effectLst/>
                <a:latin typeface="+mn-lt"/>
                <a:ea typeface="+mn-ea"/>
                <a:cs typeface="+mn-cs"/>
              </a:rPr>
              <a:t>Frisch aufgesetzter Kompost</a:t>
            </a:r>
          </a:p>
          <a:p>
            <a:pPr lvl="0"/>
            <a:r>
              <a:rPr lang="de-DE" sz="1200" kern="1200" dirty="0" smtClean="0">
                <a:solidFill>
                  <a:schemeClr val="tx1"/>
                </a:solidFill>
                <a:effectLst/>
                <a:latin typeface="+mn-lt"/>
                <a:ea typeface="+mn-ea"/>
                <a:cs typeface="+mn-cs"/>
              </a:rPr>
              <a:t>Umgesetzter Kompost</a:t>
            </a:r>
          </a:p>
          <a:p>
            <a:pPr lvl="0"/>
            <a:r>
              <a:rPr lang="de-DE" sz="1200" kern="1200" dirty="0" smtClean="0">
                <a:solidFill>
                  <a:schemeClr val="tx1"/>
                </a:solidFill>
                <a:effectLst/>
                <a:latin typeface="+mn-lt"/>
                <a:ea typeface="+mn-ea"/>
                <a:cs typeface="+mn-cs"/>
              </a:rPr>
              <a:t>Fertiger Kompost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14</a:t>
            </a:fld>
            <a:endParaRPr lang="de-DE"/>
          </a:p>
        </p:txBody>
      </p:sp>
    </p:spTree>
    <p:extLst>
      <p:ext uri="{BB962C8B-B14F-4D97-AF65-F5344CB8AC3E}">
        <p14:creationId xmlns:p14="http://schemas.microsoft.com/office/powerpoint/2010/main" val="640502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i="0" dirty="0" smtClean="0">
                <a:latin typeface="Roboto Condensed" charset="0"/>
                <a:ea typeface="Roboto Condensed" charset="0"/>
                <a:cs typeface="Roboto Condensed" charset="0"/>
              </a:rPr>
              <a:t>Von Dr. Eugen </a:t>
            </a:r>
            <a:r>
              <a:rPr lang="de-DE" b="0" i="0" dirty="0" err="1" smtClean="0">
                <a:latin typeface="Roboto Condensed" charset="0"/>
                <a:ea typeface="Roboto Condensed" charset="0"/>
                <a:cs typeface="Roboto Condensed" charset="0"/>
              </a:rPr>
              <a:t>Lehle</a:t>
            </a:r>
            <a:r>
              <a:rPr lang="de-DE" b="0" i="0" dirty="0" smtClean="0">
                <a:latin typeface="Roboto Condensed" charset="0"/>
                <a:ea typeface="Roboto Condensed" charset="0"/>
                <a:cs typeface="Roboto Condensed" charset="0"/>
              </a:rPr>
              <a:t>, http://</a:t>
            </a:r>
            <a:r>
              <a:rPr lang="de-DE" b="0" i="0" dirty="0" err="1" smtClean="0">
                <a:latin typeface="Roboto Condensed" charset="0"/>
                <a:ea typeface="Roboto Condensed" charset="0"/>
                <a:cs typeface="Roboto Condensed" charset="0"/>
              </a:rPr>
              <a:t>bodenlabor.de</a:t>
            </a:r>
            <a:r>
              <a:rPr lang="de-DE" b="0" i="0" dirty="0" smtClean="0">
                <a:latin typeface="Roboto Condensed" charset="0"/>
                <a:ea typeface="Roboto Condensed" charset="0"/>
                <a:cs typeface="Roboto Condensed" charset="0"/>
              </a:rPr>
              <a:t> - Eigenes Werk, CC BY-SA 3.0, https://</a:t>
            </a:r>
            <a:r>
              <a:rPr lang="de-DE" b="0" i="0" dirty="0" err="1" smtClean="0">
                <a:latin typeface="Roboto Condensed" charset="0"/>
                <a:ea typeface="Roboto Condensed" charset="0"/>
                <a:cs typeface="Roboto Condensed" charset="0"/>
              </a:rPr>
              <a:t>commons.wikimedia.org</a:t>
            </a:r>
            <a:r>
              <a:rPr lang="de-DE" b="0" i="0" dirty="0" smtClean="0">
                <a:latin typeface="Roboto Condensed" charset="0"/>
                <a:ea typeface="Roboto Condensed" charset="0"/>
                <a:cs typeface="Roboto Condensed" charset="0"/>
              </a:rPr>
              <a:t>/</a:t>
            </a:r>
            <a:r>
              <a:rPr lang="de-DE" b="0" i="0" dirty="0" err="1" smtClean="0">
                <a:latin typeface="Roboto Condensed" charset="0"/>
                <a:ea typeface="Roboto Condensed" charset="0"/>
                <a:cs typeface="Roboto Condensed" charset="0"/>
              </a:rPr>
              <a:t>w</a:t>
            </a:r>
            <a:r>
              <a:rPr lang="de-DE" b="0" i="0" dirty="0" smtClean="0">
                <a:latin typeface="Roboto Condensed" charset="0"/>
                <a:ea typeface="Roboto Condensed" charset="0"/>
                <a:cs typeface="Roboto Condensed" charset="0"/>
              </a:rPr>
              <a:t>/</a:t>
            </a:r>
            <a:r>
              <a:rPr lang="de-DE" b="0" i="0" dirty="0" err="1" smtClean="0">
                <a:latin typeface="Roboto Condensed" charset="0"/>
                <a:ea typeface="Roboto Condensed" charset="0"/>
                <a:cs typeface="Roboto Condensed" charset="0"/>
              </a:rPr>
              <a:t>index.php?curid</a:t>
            </a:r>
            <a:r>
              <a:rPr lang="de-DE" b="0" i="0" dirty="0" smtClean="0">
                <a:latin typeface="Roboto Condensed" charset="0"/>
                <a:ea typeface="Roboto Condensed" charset="0"/>
                <a:cs typeface="Roboto Condensed" charset="0"/>
              </a:rPr>
              <a:t>=5190921</a:t>
            </a:r>
          </a:p>
          <a:p>
            <a:pPr marL="0" marR="0" indent="0" algn="l" defTabSz="914400" rtl="0" eaLnBrk="1" fontAlgn="auto" latinLnBrk="0" hangingPunct="1">
              <a:lnSpc>
                <a:spcPct val="100000"/>
              </a:lnSpc>
              <a:spcBef>
                <a:spcPts val="0"/>
              </a:spcBef>
              <a:spcAft>
                <a:spcPts val="0"/>
              </a:spcAft>
              <a:buClrTx/>
              <a:buSzTx/>
              <a:buFontTx/>
              <a:buNone/>
              <a:tabLst/>
              <a:defRPr/>
            </a:pPr>
            <a:endParaRPr lang="de-DE" b="0" i="0" dirty="0" smtClean="0">
              <a:latin typeface="Roboto Condensed" charset="0"/>
              <a:ea typeface="Roboto Condensed" charset="0"/>
              <a:cs typeface="Roboto Condensed"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Umwandlung von organischen Abfällen zu Humus ist ein natürlicher Vorgang. Es gibt neben Pflanzenkohle verschiedene Zuschlagstoffe, die allerdings nur in gut gemischten Komposten wirken.</a:t>
            </a:r>
          </a:p>
        </p:txBody>
      </p:sp>
      <p:sp>
        <p:nvSpPr>
          <p:cNvPr id="4" name="Foliennummernplatzhalter 3"/>
          <p:cNvSpPr>
            <a:spLocks noGrp="1"/>
          </p:cNvSpPr>
          <p:nvPr>
            <p:ph type="sldNum" sz="quarter" idx="10"/>
          </p:nvPr>
        </p:nvSpPr>
        <p:spPr/>
        <p:txBody>
          <a:bodyPr/>
          <a:lstStyle/>
          <a:p>
            <a:fld id="{48805453-26D7-9349-B4B7-494273DC22BD}" type="slidenum">
              <a:rPr lang="de-DE" smtClean="0"/>
              <a:t>15</a:t>
            </a:fld>
            <a:endParaRPr lang="de-DE"/>
          </a:p>
        </p:txBody>
      </p:sp>
    </p:spTree>
    <p:extLst>
      <p:ext uri="{BB962C8B-B14F-4D97-AF65-F5344CB8AC3E}">
        <p14:creationId xmlns:p14="http://schemas.microsoft.com/office/powerpoint/2010/main" val="45495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16</a:t>
            </a:fld>
            <a:endParaRPr lang="de-DE"/>
          </a:p>
        </p:txBody>
      </p:sp>
    </p:spTree>
    <p:extLst>
      <p:ext uri="{BB962C8B-B14F-4D97-AF65-F5344CB8AC3E}">
        <p14:creationId xmlns:p14="http://schemas.microsoft.com/office/powerpoint/2010/main" val="1099733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Kompostieranlagen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Es wird dabei zwischen dezentralen (kommunalen) Kompostierplätzen, beispielsweise der Gemeinden, und industriellen Kompostwerken unterschieden. Kompostieranlagen sind genehmigungspflichtig und unterliegen bestimmten Anforderungen und Auflagen, wie z. B.:</a:t>
            </a:r>
          </a:p>
          <a:p>
            <a:r>
              <a:rPr lang="de-DE" sz="1200" b="1" kern="1200" dirty="0" smtClean="0">
                <a:solidFill>
                  <a:schemeClr val="tx1"/>
                </a:solidFill>
                <a:effectLst/>
                <a:latin typeface="+mn-lt"/>
                <a:ea typeface="+mn-ea"/>
                <a:cs typeface="+mn-cs"/>
              </a:rPr>
              <a:t>Abgedichteter Untergrund:</a:t>
            </a:r>
            <a:r>
              <a:rPr lang="de-DE" sz="1200" kern="1200" dirty="0" smtClean="0">
                <a:solidFill>
                  <a:schemeClr val="tx1"/>
                </a:solidFill>
                <a:effectLst/>
                <a:latin typeface="+mn-lt"/>
                <a:ea typeface="+mn-ea"/>
                <a:cs typeface="+mn-cs"/>
              </a:rPr>
              <a:t> Die Anlagen sind so zu errichten und zu betreiben, dass ein Eindringen von Sickerwasser in den Boden vermieden wird. </a:t>
            </a:r>
          </a:p>
          <a:p>
            <a:r>
              <a:rPr lang="de-DE" sz="1200" b="1" kern="1200" dirty="0" smtClean="0">
                <a:solidFill>
                  <a:schemeClr val="tx1"/>
                </a:solidFill>
                <a:effectLst/>
                <a:latin typeface="+mn-lt"/>
                <a:ea typeface="+mn-ea"/>
                <a:cs typeface="+mn-cs"/>
              </a:rPr>
              <a:t>Verfahrensablauf:</a:t>
            </a:r>
            <a:r>
              <a:rPr lang="de-DE" sz="1200" kern="1200" dirty="0" smtClean="0">
                <a:solidFill>
                  <a:schemeClr val="tx1"/>
                </a:solidFill>
                <a:effectLst/>
                <a:latin typeface="+mn-lt"/>
                <a:ea typeface="+mn-ea"/>
                <a:cs typeface="+mn-cs"/>
              </a:rPr>
              <a:t> Kompostierungsanlagen setzen sich zusammen aus einem a) Annahmebereich und Zwischenlagerung, b) Zerkleinerung und Mischung c) Rotte (in der Regel als Mietenkompostierung), d) Aufbereitung des Fertigkompostes</a:t>
            </a:r>
          </a:p>
          <a:p>
            <a:r>
              <a:rPr lang="de-DE" sz="1200" kern="1200" dirty="0" smtClean="0">
                <a:solidFill>
                  <a:schemeClr val="tx1"/>
                </a:solidFill>
                <a:effectLst/>
                <a:latin typeface="+mn-lt"/>
                <a:ea typeface="+mn-ea"/>
                <a:cs typeface="+mn-cs"/>
              </a:rPr>
              <a:t>verwendet: Radlader, Häcksler, Mischer, Wender und Sieb.</a:t>
            </a:r>
          </a:p>
          <a:p>
            <a:r>
              <a:rPr lang="de-DE" sz="1200" b="1" kern="1200" dirty="0" smtClean="0">
                <a:solidFill>
                  <a:schemeClr val="tx1"/>
                </a:solidFill>
                <a:effectLst/>
                <a:latin typeface="+mn-lt"/>
                <a:ea typeface="+mn-ea"/>
                <a:cs typeface="+mn-cs"/>
              </a:rPr>
              <a:t>Einhaltung der Grenzwerte bei Luft- und Lärmemissionen.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Ziel aller Anlagen ist es Krankheitserreger für Mensch, Tier oder Pflanze, die in den zur Erzeugung von Kompost verwendeten Ausgangsstoffen eventuell enthalten sein können, durch den Behandlungsprozess abzutöten. Die „Hygienische Unbedenklichkeit“ ist für die Beurteilung von Kompost ein wichtiges Qualitätskriterium.</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Kompostierung ist grundsätzlich verboten in: </a:t>
            </a:r>
          </a:p>
          <a:p>
            <a:pPr lvl="0"/>
            <a:r>
              <a:rPr lang="de-DE" sz="1200" kern="1200" dirty="0" smtClean="0">
                <a:solidFill>
                  <a:schemeClr val="tx1"/>
                </a:solidFill>
                <a:effectLst/>
                <a:latin typeface="+mn-lt"/>
                <a:ea typeface="+mn-ea"/>
                <a:cs typeface="+mn-cs"/>
              </a:rPr>
              <a:t>Wasserschutzgebieten,</a:t>
            </a:r>
          </a:p>
          <a:p>
            <a:pPr lvl="0"/>
            <a:r>
              <a:rPr lang="de-DE" sz="1200" kern="1200" dirty="0" smtClean="0">
                <a:solidFill>
                  <a:schemeClr val="tx1"/>
                </a:solidFill>
                <a:effectLst/>
                <a:latin typeface="+mn-lt"/>
                <a:ea typeface="+mn-ea"/>
                <a:cs typeface="+mn-cs"/>
              </a:rPr>
              <a:t>Heilquellenschutzgebieten,  </a:t>
            </a:r>
          </a:p>
          <a:p>
            <a:pPr lvl="0"/>
            <a:r>
              <a:rPr lang="de-DE" sz="1200" kern="1200" dirty="0" smtClean="0">
                <a:solidFill>
                  <a:schemeClr val="tx1"/>
                </a:solidFill>
                <a:effectLst/>
                <a:latin typeface="+mn-lt"/>
                <a:ea typeface="+mn-ea"/>
                <a:cs typeface="+mn-cs"/>
              </a:rPr>
              <a:t>Überschwemmungsgebieten, </a:t>
            </a:r>
          </a:p>
          <a:p>
            <a:pPr lvl="0"/>
            <a:r>
              <a:rPr lang="de-DE" sz="1200" kern="1200" dirty="0" smtClean="0">
                <a:solidFill>
                  <a:schemeClr val="tx1"/>
                </a:solidFill>
                <a:effectLst/>
                <a:latin typeface="+mn-lt"/>
                <a:ea typeface="+mn-ea"/>
                <a:cs typeface="+mn-cs"/>
              </a:rPr>
              <a:t>Einzugsgebieten bestehender Wasserwerke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dirty="0" smtClean="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17</a:t>
            </a:fld>
            <a:endParaRPr lang="de-DE"/>
          </a:p>
        </p:txBody>
      </p:sp>
    </p:spTree>
    <p:extLst>
      <p:ext uri="{BB962C8B-B14F-4D97-AF65-F5344CB8AC3E}">
        <p14:creationId xmlns:p14="http://schemas.microsoft.com/office/powerpoint/2010/main" val="340409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Technische Anforderungen:</a:t>
            </a:r>
            <a:r>
              <a:rPr lang="de-DE" sz="1200" kern="1200" dirty="0" smtClean="0">
                <a:solidFill>
                  <a:schemeClr val="tx1"/>
                </a:solidFill>
                <a:effectLst/>
                <a:latin typeface="+mn-lt"/>
                <a:ea typeface="+mn-ea"/>
                <a:cs typeface="+mn-cs"/>
              </a:rPr>
              <a:t> Kompostieranlagen können unterschiedlich aufgebaut und ausgestattet sein. Zur Grundausstattung gehören Zerkleinerungsanlagen, Umsetzgeräte sowie Siebvorrichtungen.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Im Botanischen Garten Berlin werden für die Kompostierung folgende technische Geräte verwendet: Häcksler, Radlader, Kompostsieb und Kompostwender.</a:t>
            </a:r>
          </a:p>
          <a:p>
            <a:pPr marL="0" marR="0" indent="0" algn="l" defTabSz="914400" rtl="0" eaLnBrk="1" fontAlgn="auto" latinLnBrk="0" hangingPunct="1">
              <a:lnSpc>
                <a:spcPct val="100000"/>
              </a:lnSpc>
              <a:spcBef>
                <a:spcPts val="0"/>
              </a:spcBef>
              <a:spcAft>
                <a:spcPts val="0"/>
              </a:spcAft>
              <a:buClrTx/>
              <a:buSzTx/>
              <a:buFontTx/>
              <a:buNone/>
              <a:tabLst/>
              <a:defRPr/>
            </a:pPr>
            <a:endParaRPr lang="de-DE" b="0" i="0" dirty="0">
              <a:latin typeface="Roboto Condensed" charset="0"/>
              <a:ea typeface="Roboto Condensed" charset="0"/>
              <a:cs typeface="Roboto Condensed" charset="0"/>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18</a:t>
            </a:fld>
            <a:endParaRPr lang="de-DE"/>
          </a:p>
        </p:txBody>
      </p:sp>
    </p:spTree>
    <p:extLst>
      <p:ext uri="{BB962C8B-B14F-4D97-AF65-F5344CB8AC3E}">
        <p14:creationId xmlns:p14="http://schemas.microsoft.com/office/powerpoint/2010/main" val="1618370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Anwendung von Pflanzenkohle gestaltet sich besonders nachhaltig, wenn sie bei der Schließung von regionalen Stoffkreisläufen eingesetzt wird und ist Voraussetzung für die Herstellung von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ähnlichen Substraten. </a:t>
            </a:r>
          </a:p>
          <a:p>
            <a:r>
              <a:rPr lang="de-DE" sz="1200" kern="1200" dirty="0" smtClean="0">
                <a:solidFill>
                  <a:schemeClr val="tx1"/>
                </a:solidFill>
                <a:effectLst/>
                <a:latin typeface="+mn-lt"/>
                <a:ea typeface="+mn-ea"/>
                <a:cs typeface="+mn-cs"/>
              </a:rPr>
              <a:t>Exemplarisch kann die Schließung von Stoffkreisläufen folgendermaßen laufen. Aus organischen Abfällen wird in der Pyrolyseanlage Pflanzenkohle hergestellt. Weitere organische Abfälle, wie Rasen- und Astschnitt, aber auch Obst- und Gemüseabfälle werden dann gemeinsam mit Pflanzenkohle kompostiert und fruchtbares Pflanzenkohlesubstrat gewonnen, welches wiederum für den Anbau von Gemüse und Obst genutzt wird. Im Botanischen Garten Berlin ist die Schließung von Stoffkreisläufen erprobt und etabliert wurden. Dabei konnten viele positive Effekte erzielt werden. Dazu zählten die Erzeugung fruchtbarer Erden, die Speicherung von Kohlenstoff durch die Pflanzenkohle und den entstandenen Dauerhumus, die Nutzung lokaler Ressourcen und die damit verbundenen Einsparungen und geringeren Umweltbelastungen. Die Ökobilanzierung des Modellprojektes zeigt, dass mit der Terra-</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-Technologie einen negative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-Bilanz erreicht werden konnte. Vor Beginn des Projekts entstanden 160 Tonnen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-eq/ Jahr, durch die Stoffkreislaufschließung, Pyrolyse, Kompostierung, Nutzung der Wärmeenergie und das Einbringen der Komposte in den Boden kann eine negative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-Bilanz von minus 40 Tonnen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-eq/ Jahr entstehen.</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20</a:t>
            </a:fld>
            <a:endParaRPr lang="de-DE"/>
          </a:p>
        </p:txBody>
      </p:sp>
    </p:spTree>
    <p:extLst>
      <p:ext uri="{BB962C8B-B14F-4D97-AF65-F5344CB8AC3E}">
        <p14:creationId xmlns:p14="http://schemas.microsoft.com/office/powerpoint/2010/main" val="54467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600" dirty="0" smtClean="0"/>
              <a:t> </a:t>
            </a:r>
            <a:r>
              <a:rPr lang="de-DE" sz="1200" kern="1200" dirty="0" smtClean="0">
                <a:solidFill>
                  <a:schemeClr val="tx1"/>
                </a:solidFill>
                <a:effectLst/>
                <a:latin typeface="+mn-lt"/>
                <a:ea typeface="+mn-ea"/>
                <a:cs typeface="+mn-cs"/>
              </a:rPr>
              <a:t>Die Kompostierung nach dem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-Prinzip lässt sich auf unterschiedliche Art und Weise praktizieren:</a:t>
            </a:r>
          </a:p>
          <a:p>
            <a:pPr lvl="0"/>
            <a:r>
              <a:rPr lang="de-DE" sz="1200" kern="1200" dirty="0" smtClean="0">
                <a:solidFill>
                  <a:schemeClr val="tx1"/>
                </a:solidFill>
                <a:effectLst/>
                <a:latin typeface="+mn-lt"/>
                <a:ea typeface="+mn-ea"/>
                <a:cs typeface="+mn-cs"/>
              </a:rPr>
              <a:t>aerob, unter Zufuhr von Sauerstoff erfolgt ein mikrobieller Abbau (Verrottung). Diese Art der Kompostierung wird auch als Heißrotte bezeichnet.</a:t>
            </a:r>
          </a:p>
          <a:p>
            <a:pPr lvl="0"/>
            <a:r>
              <a:rPr lang="de-DE" sz="1200" kern="1200" dirty="0" smtClean="0">
                <a:solidFill>
                  <a:schemeClr val="tx1"/>
                </a:solidFill>
                <a:effectLst/>
                <a:latin typeface="+mn-lt"/>
                <a:ea typeface="+mn-ea"/>
                <a:cs typeface="+mn-cs"/>
              </a:rPr>
              <a:t>anaerobe Vorbehandlung, unter Luftabschluss wird eine milchsaure Fermentierung und Konservierung der pflanzlichen Biomasse herbeigeführt. Diese Art der Behandlung wird auch als </a:t>
            </a:r>
            <a:r>
              <a:rPr lang="de-DE" sz="1200" kern="1200" dirty="0" err="1" smtClean="0">
                <a:solidFill>
                  <a:schemeClr val="tx1"/>
                </a:solidFill>
                <a:effectLst/>
                <a:latin typeface="+mn-lt"/>
                <a:ea typeface="+mn-ea"/>
                <a:cs typeface="+mn-cs"/>
              </a:rPr>
              <a:t>Bokashierung</a:t>
            </a:r>
            <a:r>
              <a:rPr lang="de-DE" sz="1200" kern="1200" dirty="0" smtClean="0">
                <a:solidFill>
                  <a:schemeClr val="tx1"/>
                </a:solidFill>
                <a:effectLst/>
                <a:latin typeface="+mn-lt"/>
                <a:ea typeface="+mn-ea"/>
                <a:cs typeface="+mn-cs"/>
              </a:rPr>
              <a:t> (Japanisch für fermentiertes organisches Material) bezeichnet. Sie findet in einem geschlossenen Eimer und mithilfe von „Effektiven Mikroorganismen“ statt. Die Fermentierung ist auch eine Methode zur Konservierung von Lebensmitteln. Beispielsweise wird Sauerkraut so hergestellt. Im Anschluss wird der </a:t>
            </a:r>
            <a:r>
              <a:rPr lang="de-DE" sz="1200" kern="1200" dirty="0" err="1" smtClean="0">
                <a:solidFill>
                  <a:schemeClr val="tx1"/>
                </a:solidFill>
                <a:effectLst/>
                <a:latin typeface="+mn-lt"/>
                <a:ea typeface="+mn-ea"/>
                <a:cs typeface="+mn-cs"/>
              </a:rPr>
              <a:t>Bokashi</a:t>
            </a:r>
            <a:r>
              <a:rPr lang="de-DE" sz="1200" kern="1200" dirty="0" smtClean="0">
                <a:solidFill>
                  <a:schemeClr val="tx1"/>
                </a:solidFill>
                <a:effectLst/>
                <a:latin typeface="+mn-lt"/>
                <a:ea typeface="+mn-ea"/>
                <a:cs typeface="+mn-cs"/>
              </a:rPr>
              <a:t> ausgebracht und verrottet (aerob) langsam zu Erde. </a:t>
            </a:r>
            <a:r>
              <a:rPr lang="de-DE" sz="1200" kern="1200" dirty="0" err="1" smtClean="0">
                <a:solidFill>
                  <a:schemeClr val="tx1"/>
                </a:solidFill>
                <a:effectLst/>
                <a:latin typeface="+mn-lt"/>
                <a:ea typeface="+mn-ea"/>
                <a:cs typeface="+mn-cs"/>
              </a:rPr>
              <a:t>Bokashi</a:t>
            </a:r>
            <a:r>
              <a:rPr lang="de-DE" sz="1200" kern="1200" dirty="0" smtClean="0">
                <a:solidFill>
                  <a:schemeClr val="tx1"/>
                </a:solidFill>
                <a:effectLst/>
                <a:latin typeface="+mn-lt"/>
                <a:ea typeface="+mn-ea"/>
                <a:cs typeface="+mn-cs"/>
              </a:rPr>
              <a:t> hat eine sehr gute Düngewirkung.</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2</a:t>
            </a:fld>
            <a:endParaRPr lang="de-DE"/>
          </a:p>
        </p:txBody>
      </p:sp>
    </p:spTree>
    <p:extLst>
      <p:ext uri="{BB962C8B-B14F-4D97-AF65-F5344CB8AC3E}">
        <p14:creationId xmlns:p14="http://schemas.microsoft.com/office/powerpoint/2010/main" val="900707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Schließung von regionalen Stoffkreisläufen birgt dem zu Folge viele Vorteile:</a:t>
            </a:r>
          </a:p>
          <a:p>
            <a:pPr lvl="0"/>
            <a:r>
              <a:rPr lang="de-DE" sz="1200" u="sng" kern="1200" dirty="0" smtClean="0">
                <a:solidFill>
                  <a:schemeClr val="tx1"/>
                </a:solidFill>
                <a:effectLst/>
                <a:latin typeface="+mn-lt"/>
                <a:ea typeface="+mn-ea"/>
                <a:cs typeface="+mn-cs"/>
              </a:rPr>
              <a:t>Bisherige Abfälle werden als Ressourcen genutzt.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Garten- und Küchenabfälle, Strauch- und Baumschnitt werden gegenwärtig kostenpflichtig entsorgt und je nach Entsorger thermisch oder als Inputmaterial in Biogas- und Kompostanlagen verwertet. Mit einer regionalen Stoffkreisschließung können diese Kosten eingespart werden. In Berlin liegen die Entsorgungskosten für private Gärten bei der BSR bei 16,00 EUR pro 660 Liter (Entsorgungstonne). Die Preise für die gewerbliche Entsorgung variieren. Eine Firma bietet die Entsorgung für Ast- und Strauchschnitt für 55,00 EUR pro Tonne und für 65,00 EUR für Baumstämme (Vgl. Holzkontor </a:t>
            </a:r>
            <a:r>
              <a:rPr lang="de-DE" sz="1200" kern="1200" dirty="0" err="1" smtClean="0">
                <a:solidFill>
                  <a:schemeClr val="tx1"/>
                </a:solidFill>
                <a:effectLst/>
                <a:latin typeface="+mn-lt"/>
                <a:ea typeface="+mn-ea"/>
                <a:cs typeface="+mn-cs"/>
              </a:rPr>
              <a:t>Preussen</a:t>
            </a:r>
            <a:r>
              <a:rPr lang="de-DE" sz="1200" kern="1200" dirty="0" smtClean="0">
                <a:solidFill>
                  <a:schemeClr val="tx1"/>
                </a:solidFill>
                <a:effectLst/>
                <a:latin typeface="+mn-lt"/>
                <a:ea typeface="+mn-ea"/>
                <a:cs typeface="+mn-cs"/>
              </a:rPr>
              <a:t>, </a:t>
            </a:r>
            <a:r>
              <a:rPr lang="de-DE" sz="1200" u="sng" kern="1200" dirty="0" smtClean="0">
                <a:solidFill>
                  <a:schemeClr val="tx1"/>
                </a:solidFill>
                <a:effectLst/>
                <a:latin typeface="+mn-lt"/>
                <a:ea typeface="+mn-ea"/>
                <a:cs typeface="+mn-cs"/>
              </a:rPr>
              <a:t>http://</a:t>
            </a:r>
            <a:r>
              <a:rPr lang="de-DE" sz="1200" u="sng" kern="1200" dirty="0" err="1" smtClean="0">
                <a:solidFill>
                  <a:schemeClr val="tx1"/>
                </a:solidFill>
                <a:effectLst/>
                <a:latin typeface="+mn-lt"/>
                <a:ea typeface="+mn-ea"/>
                <a:cs typeface="+mn-cs"/>
              </a:rPr>
              <a:t>www.hk-preussen.de</a:t>
            </a:r>
            <a:r>
              <a:rPr lang="de-DE" sz="1200" u="sng" kern="1200" dirty="0" smtClean="0">
                <a:solidFill>
                  <a:schemeClr val="tx1"/>
                </a:solidFill>
                <a:effectLst/>
                <a:latin typeface="+mn-lt"/>
                <a:ea typeface="+mn-ea"/>
                <a:cs typeface="+mn-cs"/>
              </a:rPr>
              <a:t>/</a:t>
            </a:r>
            <a:r>
              <a:rPr lang="de-DE" sz="1200" u="sng" kern="1200" dirty="0" err="1" smtClean="0">
                <a:solidFill>
                  <a:schemeClr val="tx1"/>
                </a:solidFill>
                <a:effectLst/>
                <a:latin typeface="+mn-lt"/>
                <a:ea typeface="+mn-ea"/>
                <a:cs typeface="+mn-cs"/>
              </a:rPr>
              <a:t>file</a:t>
            </a:r>
            <a:r>
              <a:rPr lang="de-DE" sz="1200" u="sng" kern="1200" dirty="0" smtClean="0">
                <a:solidFill>
                  <a:schemeClr val="tx1"/>
                </a:solidFill>
                <a:effectLst/>
                <a:latin typeface="+mn-lt"/>
                <a:ea typeface="+mn-ea"/>
                <a:cs typeface="+mn-cs"/>
              </a:rPr>
              <a:t>/Preisliste_ab_010818.pdf</a:t>
            </a:r>
            <a:r>
              <a:rPr lang="de-DE" sz="1200" kern="1200" dirty="0" smtClean="0">
                <a:solidFill>
                  <a:schemeClr val="tx1"/>
                </a:solidFill>
                <a:effectLst/>
                <a:latin typeface="+mn-lt"/>
                <a:ea typeface="+mn-ea"/>
                <a:cs typeface="+mn-cs"/>
              </a:rPr>
              <a:t>, Zugriff 25.1.2019).</a:t>
            </a:r>
          </a:p>
          <a:p>
            <a:pPr lvl="0"/>
            <a:r>
              <a:rPr lang="de-DE" sz="1200" u="sng" kern="1200" dirty="0" smtClean="0">
                <a:solidFill>
                  <a:schemeClr val="tx1"/>
                </a:solidFill>
                <a:effectLst/>
                <a:latin typeface="+mn-lt"/>
                <a:ea typeface="+mn-ea"/>
                <a:cs typeface="+mn-cs"/>
              </a:rPr>
              <a:t>Langfristiger CO</a:t>
            </a:r>
            <a:r>
              <a:rPr lang="de-DE" sz="1200" u="sng" kern="1200" baseline="-25000" dirty="0" smtClean="0">
                <a:solidFill>
                  <a:schemeClr val="tx1"/>
                </a:solidFill>
                <a:effectLst/>
                <a:latin typeface="+mn-lt"/>
                <a:ea typeface="+mn-ea"/>
                <a:cs typeface="+mn-cs"/>
              </a:rPr>
              <a:t>2</a:t>
            </a:r>
            <a:r>
              <a:rPr lang="de-DE" sz="1200" u="sng" kern="1200" dirty="0" smtClean="0">
                <a:solidFill>
                  <a:schemeClr val="tx1"/>
                </a:solidFill>
                <a:effectLst/>
                <a:latin typeface="+mn-lt"/>
                <a:ea typeface="+mn-ea"/>
                <a:cs typeface="+mn-cs"/>
              </a:rPr>
              <a:t>-Speicher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Pyrolyse bindet langfristig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in der Pflanzenkohle. Die Kohle besteht aus sehr stabilen Kohlenstoffverbindungen, die über lange Zeiträume im Boden erhalten bleiben. Die bei den Grabungen gefundene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im Amazonas ist dafür ein Beispiel, die ein Alter von bis zu 7.000 Jahre hat. </a:t>
            </a:r>
          </a:p>
          <a:p>
            <a:r>
              <a:rPr lang="de-DE" sz="1200" kern="1200" dirty="0" smtClean="0">
                <a:solidFill>
                  <a:schemeClr val="tx1"/>
                </a:solidFill>
                <a:effectLst/>
                <a:latin typeface="+mn-lt"/>
                <a:ea typeface="+mn-ea"/>
                <a:cs typeface="+mn-cs"/>
              </a:rPr>
              <a:t>Die Lebensdauer der Pflanzenkohle variiert jedoch sehr stark und ist abhängig vom Ausgangsmaterial, der Herstellung und dann vom Standort und seiner Landnutzung, wo sie ausgebracht wird, so dass bisher keine präzisen Angaben getroffen werden können.</a:t>
            </a:r>
          </a:p>
          <a:p>
            <a:pPr lvl="0"/>
            <a:r>
              <a:rPr lang="de-DE" sz="1200" u="sng" kern="1200" dirty="0" smtClean="0">
                <a:solidFill>
                  <a:schemeClr val="tx1"/>
                </a:solidFill>
                <a:effectLst/>
                <a:latin typeface="+mn-lt"/>
                <a:ea typeface="+mn-ea"/>
                <a:cs typeface="+mn-cs"/>
              </a:rPr>
              <a:t>Verminderung von Treibhausgasemissionen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Emissionen werden zum einen durch die Nutzung der Abwärme der Pyrolyse vermindert, da damit fossile Brennstoffe ersetzt werden. Bei der Kompostierung werden durch die Pflanzenkohle Methan-, Ammoniak- und Lachgasemissionen reduziert. Auch Kohlenstoffdioxid scheint weniger an die Atmosphäre abgegeben zu werden, was neueste Forschungsergebnisse zeigen. Durch die Verwendung des Pflanzenkohlekomposts wird stickstoffhaltiger Dünger substituiert, womit der Eintrag von Stickstoff in den natürlichen Kreislauf verringert wird. Ebenfalls kann Torf durch den Pflanzenkohlekompost als Zusatz zum Substrat eingespart werden und damit die Emissionen die beim Abbau, Transport und Verarbeitung entstehen, reduziert werden.</a:t>
            </a:r>
          </a:p>
          <a:p>
            <a:pPr lvl="0"/>
            <a:r>
              <a:rPr lang="de-DE" sz="1200" u="sng" kern="1200" dirty="0" smtClean="0">
                <a:solidFill>
                  <a:schemeClr val="tx1"/>
                </a:solidFill>
                <a:effectLst/>
                <a:latin typeface="+mn-lt"/>
                <a:ea typeface="+mn-ea"/>
                <a:cs typeface="+mn-cs"/>
              </a:rPr>
              <a:t>Hochwertige Produkte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Mit der Terra-</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-Technologie entstehen zwei hochwertige Produkte: die Pflanzenkohle und ein hochwertiger Kompost, der zu Substraten weiterverarbeitet und anschließend auch vermarktet werden kann.</a:t>
            </a:r>
          </a:p>
          <a:p>
            <a:r>
              <a:rPr lang="de-DE" sz="1200" kern="1200" dirty="0" smtClean="0">
                <a:solidFill>
                  <a:schemeClr val="tx1"/>
                </a:solidFill>
                <a:effectLst/>
                <a:latin typeface="+mn-lt"/>
                <a:ea typeface="+mn-ea"/>
                <a:cs typeface="+mn-cs"/>
              </a:rPr>
              <a:t>Gegenwärtig wird Pflanzenkohle und Substrate zu folgenden Preisen verkauft (Webrecherche bei genannten Herstellern, Zugriff 25.1.2019): </a:t>
            </a:r>
          </a:p>
          <a:p>
            <a:r>
              <a:rPr lang="de-DE" sz="1200" kern="1200" dirty="0" err="1" smtClean="0">
                <a:solidFill>
                  <a:schemeClr val="tx1"/>
                </a:solidFill>
                <a:effectLst/>
                <a:latin typeface="+mn-lt"/>
                <a:ea typeface="+mn-ea"/>
                <a:cs typeface="+mn-cs"/>
              </a:rPr>
              <a:t>Carboverte</a:t>
            </a:r>
            <a:r>
              <a:rPr lang="de-DE" sz="1200" kern="1200" dirty="0" smtClean="0">
                <a:solidFill>
                  <a:schemeClr val="tx1"/>
                </a:solidFill>
                <a:effectLst/>
                <a:latin typeface="+mn-lt"/>
                <a:ea typeface="+mn-ea"/>
                <a:cs typeface="+mn-cs"/>
              </a:rPr>
              <a:t>: Pflanzenkohle 1 l = 1,79 EUR, aktivierte Pflanzenkohle 1 l = 2,99 Euro, Schwarzerde 1 l = 1 EUR</a:t>
            </a:r>
          </a:p>
          <a:p>
            <a:r>
              <a:rPr lang="de-DE" sz="1200" kern="1200" dirty="0" err="1" smtClean="0">
                <a:solidFill>
                  <a:schemeClr val="tx1"/>
                </a:solidFill>
                <a:effectLst/>
                <a:latin typeface="+mn-lt"/>
                <a:ea typeface="+mn-ea"/>
                <a:cs typeface="+mn-cs"/>
              </a:rPr>
              <a:t>Moola</a:t>
            </a:r>
            <a:r>
              <a:rPr lang="de-DE" sz="1200" kern="1200" dirty="0" smtClean="0">
                <a:solidFill>
                  <a:schemeClr val="tx1"/>
                </a:solidFill>
                <a:effectLst/>
                <a:latin typeface="+mn-lt"/>
                <a:ea typeface="+mn-ea"/>
                <a:cs typeface="+mn-cs"/>
              </a:rPr>
              <a:t>: Pflanzenkohle 40 l = 35,95 EUR</a:t>
            </a:r>
          </a:p>
          <a:p>
            <a:r>
              <a:rPr lang="de-DE" sz="1200" kern="1200" dirty="0" smtClean="0">
                <a:solidFill>
                  <a:schemeClr val="tx1"/>
                </a:solidFill>
                <a:effectLst/>
                <a:latin typeface="+mn-lt"/>
                <a:ea typeface="+mn-ea"/>
                <a:cs typeface="+mn-cs"/>
              </a:rPr>
              <a:t>Sonnenerde: Pflanzenkohle 30 l = 19,90 EUR, Schwarzerde 18 l = 17,90 EUR </a:t>
            </a:r>
          </a:p>
          <a:p>
            <a:pPr lvl="0"/>
            <a:r>
              <a:rPr lang="de-DE" sz="1200" u="sng" kern="1200" dirty="0" smtClean="0">
                <a:solidFill>
                  <a:schemeClr val="tx1"/>
                </a:solidFill>
                <a:effectLst/>
                <a:latin typeface="+mn-lt"/>
                <a:ea typeface="+mn-ea"/>
                <a:cs typeface="+mn-cs"/>
              </a:rPr>
              <a:t>Erhöhte Adsorptionskapazität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Durch die poröse große und innere Oberfläche vermag die Pflanzenkohle Wasser und darin gelöster Nährstoffe aufnehmen, die damit länger für die Pflanze zur Verfügung stehen und weniger ins Grundwasser ausgewaschen werden.  Diese Eigenschaft nennt man die Adsorptionskapazität (AK) der Pflanzenkohle. </a:t>
            </a:r>
          </a:p>
          <a:p>
            <a:r>
              <a:rPr lang="de-DE" sz="1200" kern="1200" dirty="0" smtClean="0">
                <a:solidFill>
                  <a:schemeClr val="tx1"/>
                </a:solidFill>
                <a:effectLst/>
                <a:latin typeface="+mn-lt"/>
                <a:ea typeface="+mn-ea"/>
                <a:cs typeface="+mn-cs"/>
              </a:rPr>
              <a:t>Die erhöhte Adsorptionskapazität der Pflanzenkohle kommt auch bei der Kompostierung zum Tragen. Bei der Verwendung feuchter und stickstoffreicher Materialien im Kompost, wie Rasenschnitt, Obst- und Gemüseabfälle, bindet die Kohle deren Nährstoffe und Wasser. </a:t>
            </a:r>
          </a:p>
          <a:p>
            <a:pPr lvl="0"/>
            <a:r>
              <a:rPr lang="de-DE" sz="1200" u="sng" kern="1200" dirty="0" smtClean="0">
                <a:solidFill>
                  <a:schemeClr val="tx1"/>
                </a:solidFill>
                <a:effectLst/>
                <a:latin typeface="+mn-lt"/>
                <a:ea typeface="+mn-ea"/>
                <a:cs typeface="+mn-cs"/>
              </a:rPr>
              <a:t>Erhöhte Kationenaustauschkapazität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Pflanzenkohle weißt eine erhöhte Kationenaustauschkapazität auf. Das bedeutet, dass positiv geladene Kationen der Nährstoffe an der Oberfläche der Pflanzenkohle binden, nicht ausgewaschen werden und somit für die Pflanze und Mikroorganismen sehr gut verfügbar sind. </a:t>
            </a:r>
          </a:p>
          <a:p>
            <a:pPr lvl="0"/>
            <a:r>
              <a:rPr lang="de-DE" sz="1200" u="sng" kern="1200" dirty="0" smtClean="0">
                <a:solidFill>
                  <a:schemeClr val="tx1"/>
                </a:solidFill>
                <a:effectLst/>
                <a:latin typeface="+mn-lt"/>
                <a:ea typeface="+mn-ea"/>
                <a:cs typeface="+mn-cs"/>
              </a:rPr>
              <a:t>pH-Puffer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Pflanzenkohle fungiert außerdem als pH-Puffer für den Boden. Das bedeutet, dass saure Böden neutraler werden und Pflanzen besser wachsen. </a:t>
            </a:r>
          </a:p>
          <a:p>
            <a:pPr lvl="0"/>
            <a:r>
              <a:rPr lang="de-DE" sz="1200" u="sng" kern="1200" dirty="0" smtClean="0">
                <a:solidFill>
                  <a:schemeClr val="tx1"/>
                </a:solidFill>
                <a:effectLst/>
                <a:latin typeface="+mn-lt"/>
                <a:ea typeface="+mn-ea"/>
                <a:cs typeface="+mn-cs"/>
              </a:rPr>
              <a:t>Erhöhte Aktivität von Bodenorganismen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Auf und in der Pflanzenkohle siedeln sich auch gern nützliche Bodenorganismen an und durch die vermehrte Bodenaktivität ist die Pflanze besser vor Erkrankungen geschützt.</a:t>
            </a:r>
          </a:p>
          <a:p>
            <a:pPr lvl="0"/>
            <a:r>
              <a:rPr lang="de-DE" sz="1200" u="sng" kern="1200" dirty="0" smtClean="0">
                <a:solidFill>
                  <a:schemeClr val="tx1"/>
                </a:solidFill>
                <a:effectLst/>
                <a:latin typeface="+mn-lt"/>
                <a:ea typeface="+mn-ea"/>
                <a:cs typeface="+mn-cs"/>
              </a:rPr>
              <a:t>Erhöhte Bodenproduktivität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Einarbeitung von Pflanzenkohlekompost in den Boden führt zu einer erhöhten Bodenproduktivität, aufgrund der oben genannten Eigenschaften.</a:t>
            </a:r>
          </a:p>
          <a:p>
            <a:pPr lvl="0"/>
            <a:r>
              <a:rPr lang="de-DE" sz="1200" u="sng" kern="1200" dirty="0" smtClean="0">
                <a:solidFill>
                  <a:schemeClr val="tx1"/>
                </a:solidFill>
                <a:effectLst/>
                <a:latin typeface="+mn-lt"/>
                <a:ea typeface="+mn-ea"/>
                <a:cs typeface="+mn-cs"/>
              </a:rPr>
              <a:t>Einsparung von Kosten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Durch den Einsatz von Pflanzenkohle können laufend anfallende Entsorgungskosten für organische Abfälle sowie Energiekosten durch die Nutzung der Wärmeenergie der Pyrolyse eingespart werden. </a:t>
            </a:r>
          </a:p>
          <a:p>
            <a:r>
              <a:rPr lang="de-DE" sz="1200" kern="1200" dirty="0" smtClean="0">
                <a:solidFill>
                  <a:schemeClr val="tx1"/>
                </a:solidFill>
                <a:effectLst/>
                <a:latin typeface="+mn-lt"/>
                <a:ea typeface="+mn-ea"/>
                <a:cs typeface="+mn-cs"/>
              </a:rPr>
              <a:t> </a:t>
            </a:r>
          </a:p>
          <a:p>
            <a:r>
              <a:rPr lang="de-DE" sz="1200" kern="1200" smtClean="0">
                <a:solidFill>
                  <a:schemeClr val="tx1"/>
                </a:solidFill>
                <a:effectLst/>
                <a:latin typeface="+mn-lt"/>
                <a:ea typeface="+mn-ea"/>
                <a:cs typeface="+mn-cs"/>
              </a:rPr>
              <a:t>Dem gegenüber stehen jedoch zunächst Investitionskosten für die Pyrolyseanlage und die Etablierung der Kreislaufschließung für die mehr Arbeitsstunden aufgewandt werden muss.</a:t>
            </a:r>
            <a:endParaRPr lang="de-DE" sz="120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22</a:t>
            </a:fld>
            <a:endParaRPr lang="de-DE"/>
          </a:p>
        </p:txBody>
      </p:sp>
    </p:spTree>
    <p:extLst>
      <p:ext uri="{BB962C8B-B14F-4D97-AF65-F5344CB8AC3E}">
        <p14:creationId xmlns:p14="http://schemas.microsoft.com/office/powerpoint/2010/main" val="50344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Abbildung zeigt den Prozess der Fermentierung und Kompostierung in einem Schaubild.</a:t>
            </a:r>
          </a:p>
          <a:p>
            <a:endParaRPr lang="de-DE" dirty="0"/>
          </a:p>
        </p:txBody>
      </p:sp>
      <p:sp>
        <p:nvSpPr>
          <p:cNvPr id="4" name="Foliennummernplatzhalter 3"/>
          <p:cNvSpPr>
            <a:spLocks noGrp="1"/>
          </p:cNvSpPr>
          <p:nvPr>
            <p:ph type="sldNum" sz="quarter" idx="10"/>
          </p:nvPr>
        </p:nvSpPr>
        <p:spPr/>
        <p:txBody>
          <a:bodyPr/>
          <a:lstStyle/>
          <a:p>
            <a:fld id="{48805453-26D7-9349-B4B7-494273DC22BD}" type="slidenum">
              <a:rPr lang="de-DE" smtClean="0"/>
              <a:t>3</a:t>
            </a:fld>
            <a:endParaRPr lang="de-DE"/>
          </a:p>
        </p:txBody>
      </p:sp>
    </p:spTree>
    <p:extLst>
      <p:ext uri="{BB962C8B-B14F-4D97-AF65-F5344CB8AC3E}">
        <p14:creationId xmlns:p14="http://schemas.microsoft.com/office/powerpoint/2010/main" val="15356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600" dirty="0" smtClean="0"/>
              <a:t> </a:t>
            </a:r>
            <a:r>
              <a:rPr lang="de-DE" sz="1200" kern="1200" dirty="0" smtClean="0">
                <a:solidFill>
                  <a:schemeClr val="tx1"/>
                </a:solidFill>
                <a:effectLst/>
                <a:latin typeface="+mn-lt"/>
                <a:ea typeface="+mn-ea"/>
                <a:cs typeface="+mn-cs"/>
              </a:rPr>
              <a:t>Beide Techniken zur Herstellung von Kompost haben ihr Für und Wieder. Für das </a:t>
            </a:r>
            <a:r>
              <a:rPr lang="de-DE" sz="1200" kern="1200" dirty="0" err="1" smtClean="0">
                <a:solidFill>
                  <a:schemeClr val="tx1"/>
                </a:solidFill>
                <a:effectLst/>
                <a:latin typeface="+mn-lt"/>
                <a:ea typeface="+mn-ea"/>
                <a:cs typeface="+mn-cs"/>
              </a:rPr>
              <a:t>Bokashi</a:t>
            </a:r>
            <a:r>
              <a:rPr lang="de-DE" sz="1200" kern="1200" dirty="0" smtClean="0">
                <a:solidFill>
                  <a:schemeClr val="tx1"/>
                </a:solidFill>
                <a:effectLst/>
                <a:latin typeface="+mn-lt"/>
                <a:ea typeface="+mn-ea"/>
                <a:cs typeface="+mn-cs"/>
              </a:rPr>
              <a:t> spricht, dass es für kleiner Mengen bereits geeignet ist, die laufend anfallen. Im Gegensatz zur Heißrotte, bei der eine </a:t>
            </a:r>
            <a:r>
              <a:rPr lang="de-DE" sz="1200" kern="1200" dirty="0" err="1" smtClean="0">
                <a:solidFill>
                  <a:schemeClr val="tx1"/>
                </a:solidFill>
                <a:effectLst/>
                <a:latin typeface="+mn-lt"/>
                <a:ea typeface="+mn-ea"/>
                <a:cs typeface="+mn-cs"/>
              </a:rPr>
              <a:t>Hygienisierung</a:t>
            </a:r>
            <a:r>
              <a:rPr lang="de-DE" sz="1200" kern="1200" dirty="0" smtClean="0">
                <a:solidFill>
                  <a:schemeClr val="tx1"/>
                </a:solidFill>
                <a:effectLst/>
                <a:latin typeface="+mn-lt"/>
                <a:ea typeface="+mn-ea"/>
                <a:cs typeface="+mn-cs"/>
              </a:rPr>
              <a:t> des Materials erst bei Temperaturen um die 55</a:t>
            </a:r>
            <a:r>
              <a:rPr lang="de-DE" sz="1200" kern="1200" baseline="300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C einsetzt, ist diese beim </a:t>
            </a:r>
            <a:r>
              <a:rPr lang="de-DE" sz="1200" kern="1200" dirty="0" err="1" smtClean="0">
                <a:solidFill>
                  <a:schemeClr val="tx1"/>
                </a:solidFill>
                <a:effectLst/>
                <a:latin typeface="+mn-lt"/>
                <a:ea typeface="+mn-ea"/>
                <a:cs typeface="+mn-cs"/>
              </a:rPr>
              <a:t>Bokashi</a:t>
            </a:r>
            <a:r>
              <a:rPr lang="de-DE" sz="1200" kern="1200" dirty="0" smtClean="0">
                <a:solidFill>
                  <a:schemeClr val="tx1"/>
                </a:solidFill>
                <a:effectLst/>
                <a:latin typeface="+mn-lt"/>
                <a:ea typeface="+mn-ea"/>
                <a:cs typeface="+mn-cs"/>
              </a:rPr>
              <a:t> durch die Fermentierung sichergestellt.  Für die anaerobe Kompostierung fällt darüber hinaus noch ein weitere zu kaufender Stoff an, die Effektiven Mikroorganismen. Diese sind ab 4,90 EUR pro Liter erhältlich. Durch die </a:t>
            </a:r>
            <a:r>
              <a:rPr lang="de-DE" sz="1200" kern="1200" dirty="0" err="1" smtClean="0">
                <a:solidFill>
                  <a:schemeClr val="tx1"/>
                </a:solidFill>
                <a:effectLst/>
                <a:latin typeface="+mn-lt"/>
                <a:ea typeface="+mn-ea"/>
                <a:cs typeface="+mn-cs"/>
              </a:rPr>
              <a:t>Bokashisierung</a:t>
            </a:r>
            <a:r>
              <a:rPr lang="de-DE" sz="1200" kern="1200" dirty="0" smtClean="0">
                <a:solidFill>
                  <a:schemeClr val="tx1"/>
                </a:solidFill>
                <a:effectLst/>
                <a:latin typeface="+mn-lt"/>
                <a:ea typeface="+mn-ea"/>
                <a:cs typeface="+mn-cs"/>
              </a:rPr>
              <a:t> entsteht nur ein Vorprodukt, konservierte Biomasse, die weiter </a:t>
            </a:r>
            <a:r>
              <a:rPr lang="de-DE" sz="1200" kern="1200" dirty="0" err="1" smtClean="0">
                <a:solidFill>
                  <a:schemeClr val="tx1"/>
                </a:solidFill>
                <a:effectLst/>
                <a:latin typeface="+mn-lt"/>
                <a:ea typeface="+mn-ea"/>
                <a:cs typeface="+mn-cs"/>
              </a:rPr>
              <a:t>vererdet</a:t>
            </a:r>
            <a:r>
              <a:rPr lang="de-DE" sz="1200" kern="1200" dirty="0" smtClean="0">
                <a:solidFill>
                  <a:schemeClr val="tx1"/>
                </a:solidFill>
                <a:effectLst/>
                <a:latin typeface="+mn-lt"/>
                <a:ea typeface="+mn-ea"/>
                <a:cs typeface="+mn-cs"/>
              </a:rPr>
              <a:t> werden muss.</a:t>
            </a:r>
          </a:p>
          <a:p>
            <a:endParaRPr lang="de-DE" dirty="0"/>
          </a:p>
        </p:txBody>
      </p:sp>
      <p:sp>
        <p:nvSpPr>
          <p:cNvPr id="4" name="Foliennummernplatzhalter 3"/>
          <p:cNvSpPr>
            <a:spLocks noGrp="1"/>
          </p:cNvSpPr>
          <p:nvPr>
            <p:ph type="sldNum" sz="quarter" idx="10"/>
          </p:nvPr>
        </p:nvSpPr>
        <p:spPr/>
        <p:txBody>
          <a:bodyPr/>
          <a:lstStyle/>
          <a:p>
            <a:fld id="{48805453-26D7-9349-B4B7-494273DC22BD}" type="slidenum">
              <a:rPr lang="de-DE" smtClean="0"/>
              <a:t>4</a:t>
            </a:fld>
            <a:endParaRPr lang="de-DE"/>
          </a:p>
        </p:txBody>
      </p:sp>
    </p:spTree>
    <p:extLst>
      <p:ext uri="{BB962C8B-B14F-4D97-AF65-F5344CB8AC3E}">
        <p14:creationId xmlns:p14="http://schemas.microsoft.com/office/powerpoint/2010/main" val="118766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600" dirty="0" smtClean="0"/>
              <a:t> </a:t>
            </a:r>
            <a:r>
              <a:rPr lang="de-DE" sz="1200" kern="1200" dirty="0" smtClean="0">
                <a:solidFill>
                  <a:schemeClr val="tx1"/>
                </a:solidFill>
                <a:effectLst/>
                <a:latin typeface="+mn-lt"/>
                <a:ea typeface="+mn-ea"/>
                <a:cs typeface="+mn-cs"/>
              </a:rPr>
              <a:t>Im Folgenden wenden wir uns der aeroben Kompostierung zu. Das Wort </a:t>
            </a:r>
            <a:r>
              <a:rPr lang="de-DE" sz="1200" b="1" kern="1200" dirty="0" smtClean="0">
                <a:solidFill>
                  <a:schemeClr val="tx1"/>
                </a:solidFill>
                <a:effectLst/>
                <a:latin typeface="+mn-lt"/>
                <a:ea typeface="+mn-ea"/>
                <a:cs typeface="+mn-cs"/>
              </a:rPr>
              <a:t>Kompost </a:t>
            </a:r>
            <a:r>
              <a:rPr lang="de-DE" sz="1200" kern="1200" dirty="0" smtClean="0">
                <a:solidFill>
                  <a:schemeClr val="tx1"/>
                </a:solidFill>
                <a:effectLst/>
                <a:latin typeface="+mn-lt"/>
                <a:ea typeface="+mn-ea"/>
                <a:cs typeface="+mn-cs"/>
              </a:rPr>
              <a:t>ist abgeleitet von lateinisch </a:t>
            </a:r>
            <a:r>
              <a:rPr lang="de-DE" sz="1200" i="1" kern="1200" dirty="0" err="1" smtClean="0">
                <a:solidFill>
                  <a:schemeClr val="tx1"/>
                </a:solidFill>
                <a:effectLst/>
                <a:latin typeface="+mn-lt"/>
                <a:ea typeface="+mn-ea"/>
                <a:cs typeface="+mn-cs"/>
              </a:rPr>
              <a:t>compositum</a:t>
            </a:r>
            <a:r>
              <a:rPr lang="de-DE" sz="1200" kern="1200" dirty="0" smtClean="0">
                <a:solidFill>
                  <a:schemeClr val="tx1"/>
                </a:solidFill>
                <a:effectLst/>
                <a:latin typeface="+mn-lt"/>
                <a:ea typeface="+mn-ea"/>
                <a:cs typeface="+mn-cs"/>
              </a:rPr>
              <a:t>, „das Zusammengestellte“. Mit Kompost werden sowohl die Sammelstätte, der Komposthaufen, als auch das durch die Verrottung entstandene Produkt, der fertige Kompost bezeichnet.</a:t>
            </a:r>
          </a:p>
          <a:p>
            <a:endParaRPr lang="de-DE" dirty="0"/>
          </a:p>
        </p:txBody>
      </p:sp>
      <p:sp>
        <p:nvSpPr>
          <p:cNvPr id="4" name="Foliennummernplatzhalter 3"/>
          <p:cNvSpPr>
            <a:spLocks noGrp="1"/>
          </p:cNvSpPr>
          <p:nvPr>
            <p:ph type="sldNum" sz="quarter" idx="10"/>
          </p:nvPr>
        </p:nvSpPr>
        <p:spPr/>
        <p:txBody>
          <a:bodyPr/>
          <a:lstStyle/>
          <a:p>
            <a:fld id="{48805453-26D7-9349-B4B7-494273DC22BD}" type="slidenum">
              <a:rPr lang="de-DE" smtClean="0"/>
              <a:t>5</a:t>
            </a:fld>
            <a:endParaRPr lang="de-DE"/>
          </a:p>
        </p:txBody>
      </p:sp>
    </p:spTree>
    <p:extLst>
      <p:ext uri="{BB962C8B-B14F-4D97-AF65-F5344CB8AC3E}">
        <p14:creationId xmlns:p14="http://schemas.microsoft.com/office/powerpoint/2010/main" val="116493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600" dirty="0" smtClean="0"/>
              <a:t> </a:t>
            </a:r>
            <a:r>
              <a:rPr lang="de-DE" sz="1200" kern="1200" dirty="0" smtClean="0">
                <a:solidFill>
                  <a:schemeClr val="tx1"/>
                </a:solidFill>
                <a:effectLst/>
                <a:latin typeface="+mn-lt"/>
                <a:ea typeface="+mn-ea"/>
                <a:cs typeface="+mn-cs"/>
              </a:rPr>
              <a:t>Die wissenschaftliche Definition lautet: Bei der aeroben Kompostierung wird organisches Material unter dem Einfluss von Luftsauerstoff und mit Hilfe von Bodenlebewesen, Bakterien und Pilzen abgebaut. Dabei werden neben Kohlenstoff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auch wasserlösliche Mineralstoffe wie Nitrate, Ammoniumsalze, Phosphat, Kalium und Magnesium und Wasser freigesetzt. Ein Teil dieser organischen Zwischenprodukte wandelt sich dabei zu fruchtbarer Erde, auch Humus genannt.</a:t>
            </a:r>
          </a:p>
          <a:p>
            <a:r>
              <a:rPr lang="de-DE" sz="1200" kern="1200" dirty="0" smtClean="0">
                <a:solidFill>
                  <a:schemeClr val="tx1"/>
                </a:solidFill>
                <a:effectLst/>
                <a:latin typeface="+mn-lt"/>
                <a:ea typeface="+mn-ea"/>
                <a:cs typeface="+mn-cs"/>
              </a:rPr>
              <a:t>Der Kompost ist das „schwarze Gold“ der Gärtnernden, denn er verbessert den Boden, dient zur Rekultivierung von Flächen und zur Herstellung von Substraten. Kompost ist, abhängig vom Nährstoffgehalt, ein vollwertiger Dünger, so dass sich andere Düngemittel einsparen lassen.</a:t>
            </a:r>
          </a:p>
          <a:p>
            <a:r>
              <a:rPr lang="de-DE" sz="1200" kern="1200" dirty="0" smtClean="0">
                <a:solidFill>
                  <a:schemeClr val="tx1"/>
                </a:solidFill>
                <a:effectLst/>
                <a:latin typeface="+mn-lt"/>
                <a:ea typeface="+mn-ea"/>
                <a:cs typeface="+mn-cs"/>
              </a:rPr>
              <a:t>Bei der Kompostierung wird zwischen der privaten Kompostierung im Garten und der betrieblichen Kompostierung durch kommunale oder privatwirtschaftliche Unternehmen unterschieden.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6</a:t>
            </a:fld>
            <a:endParaRPr lang="de-DE"/>
          </a:p>
        </p:txBody>
      </p:sp>
    </p:spTree>
    <p:extLst>
      <p:ext uri="{BB962C8B-B14F-4D97-AF65-F5344CB8AC3E}">
        <p14:creationId xmlns:p14="http://schemas.microsoft.com/office/powerpoint/2010/main" val="56596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600" dirty="0" smtClean="0"/>
              <a:t> </a:t>
            </a:r>
            <a:endParaRPr lang="de-DE" dirty="0"/>
          </a:p>
        </p:txBody>
      </p:sp>
      <p:sp>
        <p:nvSpPr>
          <p:cNvPr id="4" name="Foliennummernplatzhalter 3"/>
          <p:cNvSpPr>
            <a:spLocks noGrp="1"/>
          </p:cNvSpPr>
          <p:nvPr>
            <p:ph type="sldNum" sz="quarter" idx="10"/>
          </p:nvPr>
        </p:nvSpPr>
        <p:spPr/>
        <p:txBody>
          <a:bodyPr/>
          <a:lstStyle/>
          <a:p>
            <a:fld id="{48805453-26D7-9349-B4B7-494273DC22BD}" type="slidenum">
              <a:rPr lang="de-DE" smtClean="0"/>
              <a:t>7</a:t>
            </a:fld>
            <a:endParaRPr lang="de-DE"/>
          </a:p>
        </p:txBody>
      </p:sp>
    </p:spTree>
    <p:extLst>
      <p:ext uri="{BB962C8B-B14F-4D97-AF65-F5344CB8AC3E}">
        <p14:creationId xmlns:p14="http://schemas.microsoft.com/office/powerpoint/2010/main" val="68804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600" dirty="0" smtClean="0"/>
              <a:t> </a:t>
            </a:r>
            <a:endParaRPr lang="de-DE" dirty="0"/>
          </a:p>
        </p:txBody>
      </p:sp>
      <p:sp>
        <p:nvSpPr>
          <p:cNvPr id="4" name="Foliennummernplatzhalter 3"/>
          <p:cNvSpPr>
            <a:spLocks noGrp="1"/>
          </p:cNvSpPr>
          <p:nvPr>
            <p:ph type="sldNum" sz="quarter" idx="10"/>
          </p:nvPr>
        </p:nvSpPr>
        <p:spPr/>
        <p:txBody>
          <a:bodyPr/>
          <a:lstStyle/>
          <a:p>
            <a:fld id="{48805453-26D7-9349-B4B7-494273DC22BD}" type="slidenum">
              <a:rPr lang="de-DE" smtClean="0"/>
              <a:t>8</a:t>
            </a:fld>
            <a:endParaRPr lang="de-DE"/>
          </a:p>
        </p:txBody>
      </p:sp>
    </p:spTree>
    <p:extLst>
      <p:ext uri="{BB962C8B-B14F-4D97-AF65-F5344CB8AC3E}">
        <p14:creationId xmlns:p14="http://schemas.microsoft.com/office/powerpoint/2010/main" val="20391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Für eine Kompostierung in der Heißrotte ist es wichtig, dass die Kompostmaterialien im richtigen Mischungsverhältnis sowohl kohlenstoffhaltig als auch stickstoffhaltig sind und mindestens 1 m</a:t>
            </a:r>
            <a:r>
              <a:rPr lang="de-DE" sz="1200" kern="1200" baseline="30000" dirty="0" smtClean="0">
                <a:solidFill>
                  <a:schemeClr val="tx1"/>
                </a:solidFill>
                <a:effectLst/>
                <a:latin typeface="+mn-lt"/>
                <a:ea typeface="+mn-ea"/>
                <a:cs typeface="+mn-cs"/>
              </a:rPr>
              <a:t>3</a:t>
            </a:r>
            <a:r>
              <a:rPr lang="de-DE" sz="1200" kern="1200" dirty="0" smtClean="0">
                <a:solidFill>
                  <a:schemeClr val="tx1"/>
                </a:solidFill>
                <a:effectLst/>
                <a:latin typeface="+mn-lt"/>
                <a:ea typeface="+mn-ea"/>
                <a:cs typeface="+mn-cs"/>
              </a:rPr>
              <a:t> Kompostvolumen ergeben.</a:t>
            </a:r>
          </a:p>
          <a:p>
            <a:r>
              <a:rPr lang="de-DE" sz="1200" kern="1200" dirty="0" smtClean="0">
                <a:solidFill>
                  <a:schemeClr val="tx1"/>
                </a:solidFill>
                <a:effectLst/>
                <a:latin typeface="+mn-lt"/>
                <a:ea typeface="+mn-ea"/>
                <a:cs typeface="+mn-cs"/>
              </a:rPr>
              <a:t>Der Abbau und die Umwandlung der organischen Abfälle im Kompost findet durch Mikroorganismen und Kleintiere, z.B. Kompostwürmern, statt. Die Mikroorganismen, die für den Abbau der Pflanzenreste sowie für den Um- und Aufbau zu stabilen Humusverbindungen verantwortlich sind, benötigen Sauerstoff und Wasser sowie Kohlenstoff und Stickstoff in einem bestimmten Verhältnis. Denn je mehr kohlenstoffhaltiges im Vergleich zu stickstoffhaltigen Material im Kompost, desto zögerlicher verläuft die Kompostierung. Das Mischungsverhältnis von kohlenstoffreichen Abfällen wie Laub oder Stroh zu stickstoffreichen Materialien wie Rasenschnitt oder frischem Grünschnitt sollte bei ca. 30:1 liegen. Die Tabelle zeigt, welches C/N Verhältnis die jeweiligen Kompostmaterialien in der Regel haben.</a:t>
            </a:r>
          </a:p>
          <a:p>
            <a:r>
              <a:rPr lang="de-DE" sz="1200" i="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Wenn Sie sich die Tabelle anschauen, welchen Materialien sind besonders kohlenstoffhaltig? </a:t>
            </a:r>
          </a:p>
          <a:p>
            <a:endParaRPr lang="de-DE" sz="1200" i="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Grundregeln beim Mischen</a:t>
            </a:r>
          </a:p>
          <a:p>
            <a:r>
              <a:rPr lang="de-DE" sz="1200" kern="1200" dirty="0" smtClean="0">
                <a:solidFill>
                  <a:schemeClr val="tx1"/>
                </a:solidFill>
                <a:effectLst/>
                <a:latin typeface="+mn-lt"/>
                <a:ea typeface="+mn-ea"/>
                <a:cs typeface="+mn-cs"/>
              </a:rPr>
              <a:t>Beim Mischen eines Komposts gilt eine Grundregel: Grünes (z. B. Rasen) mit braunem (z. B. Strauchschnitt) mischen, Nasses mit Trockenem, Frisches mit Altem, Faseriges mit Matschigem.</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9</a:t>
            </a:fld>
            <a:endParaRPr lang="de-DE"/>
          </a:p>
        </p:txBody>
      </p:sp>
    </p:spTree>
    <p:extLst>
      <p:ext uri="{BB962C8B-B14F-4D97-AF65-F5344CB8AC3E}">
        <p14:creationId xmlns:p14="http://schemas.microsoft.com/office/powerpoint/2010/main" val="194161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D11B1B29-8927-9A42-989E-BEE6E2699D93}" type="slidenum">
              <a:rPr lang="de-DE" smtClean="0"/>
              <a:pPr>
                <a:defRPr/>
              </a:pPr>
              <a:t>‹Nr.›</a:t>
            </a:fld>
            <a:endParaRPr lang="de-DE"/>
          </a:p>
        </p:txBody>
      </p:sp>
    </p:spTree>
    <p:extLst>
      <p:ext uri="{BB962C8B-B14F-4D97-AF65-F5344CB8AC3E}">
        <p14:creationId xmlns:p14="http://schemas.microsoft.com/office/powerpoint/2010/main" val="47691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BDEFF17C-0B18-B44F-8F44-D10D381C2018}" type="slidenum">
              <a:rPr lang="de-DE" smtClean="0"/>
              <a:pPr>
                <a:defRPr/>
              </a:pPr>
              <a:t>‹Nr.›</a:t>
            </a:fld>
            <a:endParaRPr lang="de-DE"/>
          </a:p>
        </p:txBody>
      </p:sp>
    </p:spTree>
    <p:extLst>
      <p:ext uri="{BB962C8B-B14F-4D97-AF65-F5344CB8AC3E}">
        <p14:creationId xmlns:p14="http://schemas.microsoft.com/office/powerpoint/2010/main" val="4295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F575CE65-911F-C04A-9ECC-31CE844F172A}" type="slidenum">
              <a:rPr lang="de-DE" smtClean="0"/>
              <a:pPr>
                <a:defRPr/>
              </a:pPr>
              <a:t>‹Nr.›</a:t>
            </a:fld>
            <a:endParaRPr lang="de-DE"/>
          </a:p>
        </p:txBody>
      </p:sp>
    </p:spTree>
    <p:extLst>
      <p:ext uri="{BB962C8B-B14F-4D97-AF65-F5344CB8AC3E}">
        <p14:creationId xmlns:p14="http://schemas.microsoft.com/office/powerpoint/2010/main" val="262573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3" y="347664"/>
            <a:ext cx="7770813" cy="1075135"/>
          </a:xfrm>
        </p:spPr>
        <p:txBody>
          <a:bodyPr/>
          <a:lstStyle/>
          <a:p>
            <a:r>
              <a:rPr lang="de-DE" smtClean="0"/>
              <a:t>Mastertitelformat bearbeiten</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de-DE" altLang="en-US"/>
          </a:p>
        </p:txBody>
      </p:sp>
      <p:sp>
        <p:nvSpPr>
          <p:cNvPr id="4" name="Rectangle 4"/>
          <p:cNvSpPr>
            <a:spLocks noGrp="1" noChangeArrowheads="1"/>
          </p:cNvSpPr>
          <p:nvPr>
            <p:ph type="ftr" idx="11"/>
          </p:nvPr>
        </p:nvSpPr>
        <p:spPr>
          <a:ln/>
        </p:spPr>
        <p:txBody>
          <a:bodyPr/>
          <a:lstStyle>
            <a:lvl1pPr>
              <a:defRPr/>
            </a:lvl1pPr>
          </a:lstStyle>
          <a:p>
            <a:pPr>
              <a:defRPr/>
            </a:pPr>
            <a:endParaRPr lang="de-DE" altLang="en-US"/>
          </a:p>
        </p:txBody>
      </p:sp>
      <p:sp>
        <p:nvSpPr>
          <p:cNvPr id="5" name="Rectangle 5"/>
          <p:cNvSpPr>
            <a:spLocks noGrp="1" noChangeArrowheads="1"/>
          </p:cNvSpPr>
          <p:nvPr>
            <p:ph type="sldNum" idx="12"/>
          </p:nvPr>
        </p:nvSpPr>
        <p:spPr>
          <a:ln/>
        </p:spPr>
        <p:txBody>
          <a:bodyPr/>
          <a:lstStyle>
            <a:lvl1pPr>
              <a:defRPr/>
            </a:lvl1pPr>
          </a:lstStyle>
          <a:p>
            <a:pPr>
              <a:defRPr/>
            </a:pPr>
            <a:fld id="{64F83435-825C-1F4E-8B30-C0E62B41BAD6}" type="slidenum">
              <a:rPr lang="de-DE"/>
              <a:pPr>
                <a:defRPr/>
              </a:pPr>
              <a:t>‹Nr.›</a:t>
            </a:fld>
            <a:endParaRPr lang="de-DE"/>
          </a:p>
        </p:txBody>
      </p:sp>
    </p:spTree>
    <p:extLst>
      <p:ext uri="{BB962C8B-B14F-4D97-AF65-F5344CB8AC3E}">
        <p14:creationId xmlns:p14="http://schemas.microsoft.com/office/powerpoint/2010/main" val="408306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3" y="347664"/>
            <a:ext cx="7770813" cy="1075135"/>
          </a:xfrm>
        </p:spPr>
        <p:txBody>
          <a:bodyPr/>
          <a:lstStyle/>
          <a:p>
            <a:r>
              <a:rPr lang="de-DE" smtClean="0"/>
              <a:t>Mastertitelformat bearbeiten</a:t>
            </a:r>
            <a:endParaRPr lang="en-GB"/>
          </a:p>
        </p:txBody>
      </p:sp>
      <p:sp>
        <p:nvSpPr>
          <p:cNvPr id="3" name="Tabellenplatzhalter 2"/>
          <p:cNvSpPr>
            <a:spLocks noGrp="1"/>
          </p:cNvSpPr>
          <p:nvPr>
            <p:ph type="tbl" idx="1"/>
          </p:nvPr>
        </p:nvSpPr>
        <p:spPr>
          <a:xfrm>
            <a:off x="685803" y="1485902"/>
            <a:ext cx="7770813" cy="3450431"/>
          </a:xfrm>
        </p:spPr>
        <p:txBody>
          <a:bodyPr/>
          <a:lstStyle/>
          <a:p>
            <a:pPr lvl="0"/>
            <a:r>
              <a:rPr lang="de-DE" noProof="0" smtClean="0"/>
              <a:t>Tabelle durch Klicken auf Symbol hinzufügen</a:t>
            </a:r>
            <a:endParaRPr lang="en-GB"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de-DE" altLang="en-US"/>
          </a:p>
        </p:txBody>
      </p:sp>
      <p:sp>
        <p:nvSpPr>
          <p:cNvPr id="5" name="Rectangle 4"/>
          <p:cNvSpPr>
            <a:spLocks noGrp="1" noChangeArrowheads="1"/>
          </p:cNvSpPr>
          <p:nvPr>
            <p:ph type="ftr" idx="11"/>
          </p:nvPr>
        </p:nvSpPr>
        <p:spPr>
          <a:ln/>
        </p:spPr>
        <p:txBody>
          <a:bodyPr/>
          <a:lstStyle>
            <a:lvl1pPr>
              <a:defRPr/>
            </a:lvl1pPr>
          </a:lstStyle>
          <a:p>
            <a:pPr>
              <a:defRPr/>
            </a:pPr>
            <a:endParaRPr lang="de-DE" altLang="en-US"/>
          </a:p>
        </p:txBody>
      </p:sp>
      <p:sp>
        <p:nvSpPr>
          <p:cNvPr id="6" name="Rectangle 5"/>
          <p:cNvSpPr>
            <a:spLocks noGrp="1" noChangeArrowheads="1"/>
          </p:cNvSpPr>
          <p:nvPr>
            <p:ph type="sldNum" idx="12"/>
          </p:nvPr>
        </p:nvSpPr>
        <p:spPr>
          <a:ln/>
        </p:spPr>
        <p:txBody>
          <a:bodyPr/>
          <a:lstStyle>
            <a:lvl1pPr>
              <a:defRPr/>
            </a:lvl1pPr>
          </a:lstStyle>
          <a:p>
            <a:pPr>
              <a:defRPr/>
            </a:pPr>
            <a:fld id="{633B2F4F-3E1F-0843-8A7A-7B292F85DC4A}" type="slidenum">
              <a:rPr lang="de-DE"/>
              <a:pPr>
                <a:defRPr/>
              </a:pPr>
              <a:t>‹Nr.›</a:t>
            </a:fld>
            <a:endParaRPr lang="de-DE"/>
          </a:p>
        </p:txBody>
      </p:sp>
    </p:spTree>
    <p:extLst>
      <p:ext uri="{BB962C8B-B14F-4D97-AF65-F5344CB8AC3E}">
        <p14:creationId xmlns:p14="http://schemas.microsoft.com/office/powerpoint/2010/main" val="33393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5EA6AD03-8079-1448-8061-F6F6666F1DE8}" type="slidenum">
              <a:rPr lang="de-DE" smtClean="0"/>
              <a:pPr>
                <a:defRPr/>
              </a:pPr>
              <a:t>‹Nr.›</a:t>
            </a:fld>
            <a:endParaRPr lang="de-DE"/>
          </a:p>
        </p:txBody>
      </p:sp>
    </p:spTree>
    <p:extLst>
      <p:ext uri="{BB962C8B-B14F-4D97-AF65-F5344CB8AC3E}">
        <p14:creationId xmlns:p14="http://schemas.microsoft.com/office/powerpoint/2010/main" val="76370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3000" b="1" cap="all"/>
            </a:lvl1pPr>
          </a:lstStyle>
          <a:p>
            <a:r>
              <a:rPr lang="de-DE" smtClean="0"/>
              <a:t>Mastertitelformat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385548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a:defRPr/>
            </a:pPr>
            <a:endParaRPr lang="de-DE" altLang="en-US"/>
          </a:p>
        </p:txBody>
      </p:sp>
      <p:sp>
        <p:nvSpPr>
          <p:cNvPr id="6" name="Fußzeilenplatzhalter 5"/>
          <p:cNvSpPr>
            <a:spLocks noGrp="1"/>
          </p:cNvSpPr>
          <p:nvPr>
            <p:ph type="ftr" sz="quarter" idx="11"/>
          </p:nvPr>
        </p:nvSpPr>
        <p:spPr/>
        <p:txBody>
          <a:bodyPr/>
          <a:lstStyle/>
          <a:p>
            <a:pPr>
              <a:defRPr/>
            </a:pPr>
            <a:endParaRPr lang="de-DE" altLang="en-US"/>
          </a:p>
        </p:txBody>
      </p:sp>
      <p:sp>
        <p:nvSpPr>
          <p:cNvPr id="7" name="Foliennummernplatzhalter 6"/>
          <p:cNvSpPr>
            <a:spLocks noGrp="1"/>
          </p:cNvSpPr>
          <p:nvPr>
            <p:ph type="sldNum" sz="quarter" idx="12"/>
          </p:nvPr>
        </p:nvSpPr>
        <p:spPr/>
        <p:txBody>
          <a:bodyPr/>
          <a:lstStyle/>
          <a:p>
            <a:pPr>
              <a:defRPr/>
            </a:pPr>
            <a:fld id="{5BF1C70E-62A7-9447-ABEC-2322DD02CD3A}" type="slidenum">
              <a:rPr lang="de-DE" smtClean="0"/>
              <a:pPr>
                <a:defRPr/>
              </a:pPr>
              <a:t>‹Nr.›</a:t>
            </a:fld>
            <a:endParaRPr lang="de-DE"/>
          </a:p>
        </p:txBody>
      </p:sp>
    </p:spTree>
    <p:extLst>
      <p:ext uri="{BB962C8B-B14F-4D97-AF65-F5344CB8AC3E}">
        <p14:creationId xmlns:p14="http://schemas.microsoft.com/office/powerpoint/2010/main" val="411357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a:defRPr/>
            </a:pPr>
            <a:endParaRPr lang="de-DE" altLang="en-US"/>
          </a:p>
        </p:txBody>
      </p:sp>
      <p:sp>
        <p:nvSpPr>
          <p:cNvPr id="8" name="Fußzeilenplatzhalter 7"/>
          <p:cNvSpPr>
            <a:spLocks noGrp="1"/>
          </p:cNvSpPr>
          <p:nvPr>
            <p:ph type="ftr" sz="quarter" idx="11"/>
          </p:nvPr>
        </p:nvSpPr>
        <p:spPr/>
        <p:txBody>
          <a:bodyPr/>
          <a:lstStyle/>
          <a:p>
            <a:pPr>
              <a:defRPr/>
            </a:pPr>
            <a:endParaRPr lang="de-DE" altLang="en-US"/>
          </a:p>
        </p:txBody>
      </p:sp>
      <p:sp>
        <p:nvSpPr>
          <p:cNvPr id="9" name="Foliennummernplatzhalter 8"/>
          <p:cNvSpPr>
            <a:spLocks noGrp="1"/>
          </p:cNvSpPr>
          <p:nvPr>
            <p:ph type="sldNum" sz="quarter" idx="12"/>
          </p:nvPr>
        </p:nvSpPr>
        <p:spPr/>
        <p:txBody>
          <a:bodyPr/>
          <a:lstStyle/>
          <a:p>
            <a:pPr>
              <a:defRPr/>
            </a:pPr>
            <a:fld id="{01041260-8B41-874C-8689-DFAEEB6631FB}" type="slidenum">
              <a:rPr lang="de-DE" smtClean="0"/>
              <a:pPr>
                <a:defRPr/>
              </a:pPr>
              <a:t>‹Nr.›</a:t>
            </a:fld>
            <a:endParaRPr lang="de-DE"/>
          </a:p>
        </p:txBody>
      </p:sp>
    </p:spTree>
    <p:extLst>
      <p:ext uri="{BB962C8B-B14F-4D97-AF65-F5344CB8AC3E}">
        <p14:creationId xmlns:p14="http://schemas.microsoft.com/office/powerpoint/2010/main" val="427538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pPr>
              <a:defRPr/>
            </a:pPr>
            <a:endParaRPr lang="de-DE" altLang="en-US"/>
          </a:p>
        </p:txBody>
      </p:sp>
      <p:sp>
        <p:nvSpPr>
          <p:cNvPr id="4" name="Fußzeilenplatzhalter 3"/>
          <p:cNvSpPr>
            <a:spLocks noGrp="1"/>
          </p:cNvSpPr>
          <p:nvPr>
            <p:ph type="ftr" sz="quarter" idx="11"/>
          </p:nvPr>
        </p:nvSpPr>
        <p:spPr/>
        <p:txBody>
          <a:bodyPr/>
          <a:lstStyle/>
          <a:p>
            <a:pPr>
              <a:defRPr/>
            </a:pPr>
            <a:endParaRPr lang="de-DE" altLang="en-US"/>
          </a:p>
        </p:txBody>
      </p:sp>
      <p:sp>
        <p:nvSpPr>
          <p:cNvPr id="5" name="Foliennummernplatzhalter 4"/>
          <p:cNvSpPr>
            <a:spLocks noGrp="1"/>
          </p:cNvSpPr>
          <p:nvPr>
            <p:ph type="sldNum" sz="quarter" idx="12"/>
          </p:nvPr>
        </p:nvSpPr>
        <p:spPr/>
        <p:txBody>
          <a:bodyPr/>
          <a:lstStyle/>
          <a:p>
            <a:pPr>
              <a:defRPr/>
            </a:pPr>
            <a:fld id="{2584F886-664A-BC47-9430-F49F38931A2B}" type="slidenum">
              <a:rPr lang="de-DE" smtClean="0"/>
              <a:pPr>
                <a:defRPr/>
              </a:pPr>
              <a:t>‹Nr.›</a:t>
            </a:fld>
            <a:endParaRPr lang="de-DE"/>
          </a:p>
        </p:txBody>
      </p:sp>
    </p:spTree>
    <p:extLst>
      <p:ext uri="{BB962C8B-B14F-4D97-AF65-F5344CB8AC3E}">
        <p14:creationId xmlns:p14="http://schemas.microsoft.com/office/powerpoint/2010/main" val="184743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altLang="en-US"/>
          </a:p>
        </p:txBody>
      </p:sp>
      <p:sp>
        <p:nvSpPr>
          <p:cNvPr id="3" name="Fußzeilenplatzhalter 2"/>
          <p:cNvSpPr>
            <a:spLocks noGrp="1"/>
          </p:cNvSpPr>
          <p:nvPr>
            <p:ph type="ftr" sz="quarter" idx="11"/>
          </p:nvPr>
        </p:nvSpPr>
        <p:spPr/>
        <p:txBody>
          <a:bodyPr/>
          <a:lstStyle/>
          <a:p>
            <a:pPr>
              <a:defRPr/>
            </a:pPr>
            <a:endParaRPr lang="de-DE" altLang="en-US"/>
          </a:p>
        </p:txBody>
      </p:sp>
      <p:sp>
        <p:nvSpPr>
          <p:cNvPr id="4" name="Foliennummernplatzhalter 3"/>
          <p:cNvSpPr>
            <a:spLocks noGrp="1"/>
          </p:cNvSpPr>
          <p:nvPr>
            <p:ph type="sldNum" sz="quarter" idx="12"/>
          </p:nvPr>
        </p:nvSpPr>
        <p:spPr/>
        <p:txBody>
          <a:bodyPr/>
          <a:lstStyle/>
          <a:p>
            <a:pPr>
              <a:defRPr/>
            </a:pPr>
            <a:fld id="{677146BC-8DFE-A346-AB79-DB0F23848E0E}" type="slidenum">
              <a:rPr lang="de-DE" smtClean="0"/>
              <a:pPr>
                <a:defRPr/>
              </a:pPr>
              <a:t>‹Nr.›</a:t>
            </a:fld>
            <a:endParaRPr lang="de-DE"/>
          </a:p>
        </p:txBody>
      </p:sp>
    </p:spTree>
    <p:extLst>
      <p:ext uri="{BB962C8B-B14F-4D97-AF65-F5344CB8AC3E}">
        <p14:creationId xmlns:p14="http://schemas.microsoft.com/office/powerpoint/2010/main" val="34674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1500" b="1"/>
            </a:lvl1pPr>
          </a:lstStyle>
          <a:p>
            <a:r>
              <a:rPr lang="de-DE" smtClean="0"/>
              <a:t>Mastertitelformat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Mastertextformat bearbeiten</a:t>
            </a:r>
          </a:p>
        </p:txBody>
      </p:sp>
      <p:sp>
        <p:nvSpPr>
          <p:cNvPr id="5" name="Datumsplatzhalter 4"/>
          <p:cNvSpPr>
            <a:spLocks noGrp="1"/>
          </p:cNvSpPr>
          <p:nvPr>
            <p:ph type="dt" sz="half" idx="10"/>
          </p:nvPr>
        </p:nvSpPr>
        <p:spPr/>
        <p:txBody>
          <a:bodyPr/>
          <a:lstStyle/>
          <a:p>
            <a:pPr>
              <a:defRPr/>
            </a:pPr>
            <a:endParaRPr lang="de-DE" altLang="en-US"/>
          </a:p>
        </p:txBody>
      </p:sp>
      <p:sp>
        <p:nvSpPr>
          <p:cNvPr id="6" name="Fußzeilenplatzhalter 5"/>
          <p:cNvSpPr>
            <a:spLocks noGrp="1"/>
          </p:cNvSpPr>
          <p:nvPr>
            <p:ph type="ftr" sz="quarter" idx="11"/>
          </p:nvPr>
        </p:nvSpPr>
        <p:spPr/>
        <p:txBody>
          <a:bodyPr/>
          <a:lstStyle/>
          <a:p>
            <a:pPr>
              <a:defRPr/>
            </a:pPr>
            <a:endParaRPr lang="de-DE" altLang="en-US"/>
          </a:p>
        </p:txBody>
      </p:sp>
      <p:sp>
        <p:nvSpPr>
          <p:cNvPr id="7" name="Foliennummernplatzhalter 6"/>
          <p:cNvSpPr>
            <a:spLocks noGrp="1"/>
          </p:cNvSpPr>
          <p:nvPr>
            <p:ph type="sldNum" sz="quarter" idx="12"/>
          </p:nvPr>
        </p:nvSpPr>
        <p:spPr/>
        <p:txBody>
          <a:body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152618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500" b="1"/>
            </a:lvl1pPr>
          </a:lstStyle>
          <a:p>
            <a:r>
              <a:rPr lang="de-DE" smtClean="0"/>
              <a:t>Mastertitelformat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auf Platzhalter ziehen oder durch Klicken auf Symbol hinzufügen</a:t>
            </a:r>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Mastertextformat bearbeiten</a:t>
            </a:r>
          </a:p>
        </p:txBody>
      </p:sp>
      <p:sp>
        <p:nvSpPr>
          <p:cNvPr id="5" name="Datumsplatzhalter 4"/>
          <p:cNvSpPr>
            <a:spLocks noGrp="1"/>
          </p:cNvSpPr>
          <p:nvPr>
            <p:ph type="dt" sz="half" idx="10"/>
          </p:nvPr>
        </p:nvSpPr>
        <p:spPr/>
        <p:txBody>
          <a:bodyPr/>
          <a:lstStyle/>
          <a:p>
            <a:pPr>
              <a:defRPr/>
            </a:pPr>
            <a:endParaRPr lang="de-DE" altLang="en-US"/>
          </a:p>
        </p:txBody>
      </p:sp>
      <p:sp>
        <p:nvSpPr>
          <p:cNvPr id="6" name="Fußzeilenplatzhalter 5"/>
          <p:cNvSpPr>
            <a:spLocks noGrp="1"/>
          </p:cNvSpPr>
          <p:nvPr>
            <p:ph type="ftr" sz="quarter" idx="11"/>
          </p:nvPr>
        </p:nvSpPr>
        <p:spPr/>
        <p:txBody>
          <a:bodyPr/>
          <a:lstStyle/>
          <a:p>
            <a:pPr>
              <a:defRPr/>
            </a:pPr>
            <a:endParaRPr lang="de-DE" altLang="en-US"/>
          </a:p>
        </p:txBody>
      </p:sp>
      <p:sp>
        <p:nvSpPr>
          <p:cNvPr id="7" name="Foliennummernplatzhalter 6"/>
          <p:cNvSpPr>
            <a:spLocks noGrp="1"/>
          </p:cNvSpPr>
          <p:nvPr>
            <p:ph type="sldNum" sz="quarter" idx="12"/>
          </p:nvPr>
        </p:nvSpPr>
        <p:spPr/>
        <p:txBody>
          <a:body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8152081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e-DE" altLang="en-US"/>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de-DE" altLang="en-US"/>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21130220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2.emf"/><Relationship Id="rId9"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11.jpe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9.pn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3.jpeg"/><Relationship Id="rId5" Type="http://schemas.openxmlformats.org/officeDocument/2006/relationships/image" Target="../media/image3.png"/><Relationship Id="rId6"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2.emf"/><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2.emf"/><Relationship Id="rId6" Type="http://schemas.openxmlformats.org/officeDocument/2006/relationships/image" Target="../media/image16.jpg"/><Relationship Id="rId7" Type="http://schemas.openxmlformats.org/officeDocument/2006/relationships/image" Target="../media/image17.jpeg"/><Relationship Id="rId8"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png"/><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3.png"/><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s://neonfisch.de/" TargetMode="External"/><Relationship Id="rId4" Type="http://schemas.openxmlformats.org/officeDocument/2006/relationships/image" Target="../media/image26.png"/><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hyperlink" Target="https://bodenberufsbildung.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4518" y="1517937"/>
            <a:ext cx="1812926" cy="2615369"/>
          </a:xfrm>
          <a:prstGeom prst="rect">
            <a:avLst/>
          </a:prstGeom>
        </p:spPr>
      </p:pic>
      <p:sp>
        <p:nvSpPr>
          <p:cNvPr id="2" name="Textfeld 1"/>
          <p:cNvSpPr txBox="1"/>
          <p:nvPr/>
        </p:nvSpPr>
        <p:spPr>
          <a:xfrm>
            <a:off x="850321" y="2973901"/>
            <a:ext cx="7071479" cy="1323439"/>
          </a:xfrm>
          <a:prstGeom prst="rect">
            <a:avLst/>
          </a:prstGeom>
          <a:noFill/>
        </p:spPr>
        <p:txBody>
          <a:bodyPr wrap="square" rtlCol="0">
            <a:spAutoFit/>
          </a:bodyPr>
          <a:lstStyle/>
          <a:p>
            <a:r>
              <a:rPr lang="de-DE" sz="5000" b="1" dirty="0" smtClean="0">
                <a:solidFill>
                  <a:srgbClr val="AFC400"/>
                </a:solidFill>
                <a:latin typeface="Roboto Condensed" charset="0"/>
                <a:ea typeface="Roboto Condensed" charset="0"/>
                <a:cs typeface="Roboto Condensed" charset="0"/>
              </a:rPr>
              <a:t>Kompost</a:t>
            </a:r>
          </a:p>
          <a:p>
            <a:r>
              <a:rPr lang="de-DE" sz="3000" b="1" dirty="0" smtClean="0">
                <a:solidFill>
                  <a:srgbClr val="AFC400"/>
                </a:solidFill>
                <a:latin typeface="Roboto Condensed" charset="0"/>
                <a:ea typeface="Roboto Condensed" charset="0"/>
                <a:cs typeface="Roboto Condensed" charset="0"/>
              </a:rPr>
              <a:t>nach </a:t>
            </a:r>
            <a:r>
              <a:rPr lang="de-DE" sz="3000" b="1" smtClean="0">
                <a:solidFill>
                  <a:srgbClr val="AFC400"/>
                </a:solidFill>
                <a:latin typeface="Roboto Condensed" charset="0"/>
                <a:ea typeface="Roboto Condensed" charset="0"/>
                <a:cs typeface="Roboto Condensed" charset="0"/>
              </a:rPr>
              <a:t>dem Terra-Preta</a:t>
            </a:r>
            <a:r>
              <a:rPr lang="de-DE" sz="3000" b="1" dirty="0" smtClean="0">
                <a:solidFill>
                  <a:srgbClr val="AFC400"/>
                </a:solidFill>
                <a:latin typeface="Roboto Condensed" charset="0"/>
                <a:ea typeface="Roboto Condensed" charset="0"/>
                <a:cs typeface="Roboto Condensed" charset="0"/>
              </a:rPr>
              <a:t>-Prinzip</a:t>
            </a:r>
            <a:endParaRPr lang="de-DE" sz="3000" b="1" dirty="0">
              <a:solidFill>
                <a:srgbClr val="AFC400"/>
              </a:solidFill>
              <a:latin typeface="Roboto Condensed" charset="0"/>
              <a:ea typeface="Roboto Condensed" charset="0"/>
              <a:cs typeface="Roboto Condensed" charset="0"/>
            </a:endParaRPr>
          </a:p>
        </p:txBody>
      </p:sp>
      <p:pic>
        <p:nvPicPr>
          <p:cNvPr id="5" name="Bild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7" name="Bild 6" descr="/Users/bianca/Desktop/DBU - Biokohle/Öffentlichkeitsarbeit/_elemente/BBB_Log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Tree>
    <p:extLst>
      <p:ext uri="{BB962C8B-B14F-4D97-AF65-F5344CB8AC3E}">
        <p14:creationId xmlns:p14="http://schemas.microsoft.com/office/powerpoint/2010/main" val="1457911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638" y="459290"/>
            <a:ext cx="8229600" cy="857250"/>
          </a:xfrm>
        </p:spPr>
        <p:txBody>
          <a:bodyPr>
            <a:normAutofit fontScale="90000"/>
          </a:bodyPr>
          <a:lstStyle/>
          <a:p>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dirty="0" smtClean="0">
                <a:solidFill>
                  <a:srgbClr val="AFC400"/>
                </a:solidFill>
                <a:latin typeface="Roboto Condensed" charset="0"/>
                <a:ea typeface="Roboto Condensed" charset="0"/>
                <a:cs typeface="Roboto Condensed" charset="0"/>
              </a:rPr>
              <a:t>Offene Behälter</a:t>
            </a:r>
            <a:endParaRPr lang="de-DE" dirty="0">
              <a:solidFill>
                <a:srgbClr val="AFC400"/>
              </a:solidFill>
              <a:latin typeface="Roboto Condensed" charset="0"/>
              <a:ea typeface="Roboto Condensed" charset="0"/>
              <a:cs typeface="Roboto Condensed" charset="0"/>
            </a:endParaRPr>
          </a:p>
        </p:txBody>
      </p:sp>
      <p:pic>
        <p:nvPicPr>
          <p:cNvPr id="16" name="Bild 15" descr="https://upload.wikimedia.org/wikipedia/commons/thumb/e/ed/Forest_Stewardship_Council_Logo.svg/170px-Forest_Stewardship_Council_Logo.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805" y="4393054"/>
            <a:ext cx="518160" cy="539750"/>
          </a:xfrm>
          <a:prstGeom prst="rect">
            <a:avLst/>
          </a:prstGeom>
          <a:noFill/>
          <a:ln>
            <a:noFill/>
          </a:ln>
        </p:spPr>
      </p:pic>
      <p:pic>
        <p:nvPicPr>
          <p:cNvPr id="17" name="Bild 16" descr="https://upload.wikimedia.org/wikipedia/de/thumb/c/c1/PEFC_Logo.svg/225px-PEFC_Logo.sv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9562" y="4393054"/>
            <a:ext cx="477520" cy="539750"/>
          </a:xfrm>
          <a:prstGeom prst="rect">
            <a:avLst/>
          </a:prstGeom>
          <a:noFill/>
          <a:ln>
            <a:noFill/>
          </a:ln>
        </p:spPr>
      </p:pic>
      <p:sp>
        <p:nvSpPr>
          <p:cNvPr id="5" name="Rechteck 4"/>
          <p:cNvSpPr/>
          <p:nvPr/>
        </p:nvSpPr>
        <p:spPr>
          <a:xfrm>
            <a:off x="5785338" y="1586072"/>
            <a:ext cx="4572000" cy="461665"/>
          </a:xfrm>
          <a:prstGeom prst="rect">
            <a:avLst/>
          </a:prstGeom>
        </p:spPr>
        <p:txBody>
          <a:bodyPr>
            <a:spAutoFit/>
          </a:bodyPr>
          <a:lstStyle/>
          <a:p>
            <a:pPr marL="342900" indent="-342900">
              <a:buBlip>
                <a:blip r:embed="rId5"/>
              </a:buBlip>
            </a:pPr>
            <a:endParaRPr lang="de-DE" dirty="0">
              <a:solidFill>
                <a:srgbClr val="AFC400"/>
              </a:solidFill>
              <a:latin typeface="Roboto Condensed" charset="0"/>
              <a:ea typeface="Roboto Condensed" charset="0"/>
              <a:cs typeface="Roboto Condensed" charset="0"/>
            </a:endParaRPr>
          </a:p>
        </p:txBody>
      </p:sp>
      <p:sp>
        <p:nvSpPr>
          <p:cNvPr id="11" name="Rechteck 10"/>
          <p:cNvSpPr/>
          <p:nvPr/>
        </p:nvSpPr>
        <p:spPr>
          <a:xfrm>
            <a:off x="5551817" y="2046828"/>
            <a:ext cx="3399766" cy="2616101"/>
          </a:xfrm>
          <a:prstGeom prst="rect">
            <a:avLst/>
          </a:prstGeom>
        </p:spPr>
        <p:txBody>
          <a:bodyPr wrap="square">
            <a:spAutoFit/>
          </a:bodyPr>
          <a:lstStyle/>
          <a:p>
            <a:pPr marL="342900" indent="-342900">
              <a:buBlip>
                <a:blip r:embed="rId6"/>
              </a:buBlip>
            </a:pPr>
            <a:r>
              <a:rPr lang="de-DE"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zwei oder drei Kammern</a:t>
            </a:r>
          </a:p>
          <a:p>
            <a:pPr marL="342900" indent="-342900">
              <a:buBlip>
                <a:blip r:embed="rId6"/>
              </a:buBlip>
            </a:pPr>
            <a:r>
              <a:rPr lang="de-DE" sz="2000"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 aus Holz, Metallgittern</a:t>
            </a:r>
          </a:p>
          <a:p>
            <a:pPr marL="342900" indent="-342900">
              <a:buBlip>
                <a:blip r:embed="rId6"/>
              </a:buBlip>
            </a:pPr>
            <a:r>
              <a:rPr lang="de-DE" sz="2000" dirty="0" smtClean="0">
                <a:solidFill>
                  <a:srgbClr val="AFC400"/>
                </a:solidFill>
                <a:latin typeface="Roboto Condensed" charset="0"/>
                <a:ea typeface="Roboto Condensed" charset="0"/>
                <a:cs typeface="Roboto Condensed" charset="0"/>
              </a:rPr>
              <a:t>  vordere Seite zum Öffnen</a:t>
            </a:r>
          </a:p>
          <a:p>
            <a:pPr marL="342900" indent="-342900">
              <a:buBlip>
                <a:blip r:embed="rId6"/>
              </a:buBlip>
            </a:pPr>
            <a:r>
              <a:rPr lang="de-DE" sz="2000"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 bei Selbstbau</a:t>
            </a:r>
            <a:r>
              <a:rPr lang="de-DE" sz="2000"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zertifiziertes, 	unbehandeltes Holz</a:t>
            </a:r>
          </a:p>
          <a:p>
            <a:pPr marL="342900" indent="-342900">
              <a:buBlip>
                <a:blip r:embed="rId6"/>
              </a:buBlip>
            </a:pPr>
            <a:r>
              <a:rPr lang="de-DE" sz="2000"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 Mindestvolumen </a:t>
            </a:r>
            <a:r>
              <a:rPr lang="de-DE" sz="2000" dirty="0">
                <a:solidFill>
                  <a:srgbClr val="AFC400"/>
                </a:solidFill>
                <a:latin typeface="Roboto Condensed" charset="0"/>
                <a:ea typeface="Roboto Condensed" charset="0"/>
                <a:cs typeface="Roboto Condensed" charset="0"/>
              </a:rPr>
              <a:t>für </a:t>
            </a:r>
            <a:r>
              <a:rPr lang="de-DE" sz="2000" dirty="0" smtClean="0">
                <a:solidFill>
                  <a:srgbClr val="AFC400"/>
                </a:solidFill>
                <a:latin typeface="Roboto Condensed" charset="0"/>
                <a:ea typeface="Roboto Condensed" charset="0"/>
                <a:cs typeface="Roboto Condensed" charset="0"/>
              </a:rPr>
              <a:t> 	Heißrotte</a:t>
            </a:r>
            <a:r>
              <a:rPr lang="de-DE" sz="2000" dirty="0">
                <a:solidFill>
                  <a:srgbClr val="AFC400"/>
                </a:solidFill>
                <a:latin typeface="Roboto Condensed" charset="0"/>
                <a:ea typeface="Roboto Condensed" charset="0"/>
                <a:cs typeface="Roboto Condensed" charset="0"/>
              </a:rPr>
              <a:t>: 1 m</a:t>
            </a:r>
            <a:r>
              <a:rPr lang="de-DE" sz="2000" baseline="30000" dirty="0">
                <a:solidFill>
                  <a:srgbClr val="AFC400"/>
                </a:solidFill>
                <a:latin typeface="Roboto Condensed" charset="0"/>
                <a:ea typeface="Roboto Condensed" charset="0"/>
                <a:cs typeface="Roboto Condensed" charset="0"/>
              </a:rPr>
              <a:t>3</a:t>
            </a:r>
          </a:p>
          <a:p>
            <a:endParaRPr lang="de-DE" sz="2000" dirty="0">
              <a:solidFill>
                <a:srgbClr val="AFC400"/>
              </a:solidFill>
              <a:latin typeface="Roboto Condensed" charset="0"/>
              <a:ea typeface="Roboto Condensed" charset="0"/>
              <a:cs typeface="Roboto Condensed" charset="0"/>
            </a:endParaRPr>
          </a:p>
        </p:txBody>
      </p:sp>
      <p:pic>
        <p:nvPicPr>
          <p:cNvPr id="8" name="Bild 7" descr="/Users/bianca/Desktop/DBU - Biokohle/Öffentlichkeitsarbeit/_elemente/BBB_Logo.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10" name="Bild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3" name="Bild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232" y="1882124"/>
            <a:ext cx="5326793" cy="2033935"/>
          </a:xfrm>
          <a:prstGeom prst="rect">
            <a:avLst/>
          </a:prstGeom>
        </p:spPr>
      </p:pic>
    </p:spTree>
    <p:extLst>
      <p:ext uri="{BB962C8B-B14F-4D97-AF65-F5344CB8AC3E}">
        <p14:creationId xmlns:p14="http://schemas.microsoft.com/office/powerpoint/2010/main" val="16834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638" y="459290"/>
            <a:ext cx="8229600" cy="857250"/>
          </a:xfrm>
        </p:spPr>
        <p:txBody>
          <a:bodyPr>
            <a:normAutofit fontScale="90000"/>
          </a:bodyPr>
          <a:lstStyle/>
          <a:p>
            <a:r>
              <a:rPr lang="de-DE" b="1" dirty="0" smtClean="0">
                <a:solidFill>
                  <a:srgbClr val="9CC03D"/>
                </a:solidFill>
                <a:latin typeface="Roboto Condensed Light" charset="0"/>
                <a:ea typeface="Roboto Condensed Light" charset="0"/>
                <a:cs typeface="Roboto Condensed Light" charset="0"/>
              </a:rPr>
              <a:t/>
            </a:r>
            <a:br>
              <a:rPr lang="de-DE" b="1" dirty="0" smtClean="0">
                <a:solidFill>
                  <a:srgbClr val="9CC03D"/>
                </a:solidFill>
                <a:latin typeface="Roboto Condensed Light" charset="0"/>
                <a:ea typeface="Roboto Condensed Light" charset="0"/>
                <a:cs typeface="Roboto Condensed Light" charset="0"/>
              </a:rPr>
            </a:br>
            <a:r>
              <a:rPr lang="de-DE" dirty="0" smtClean="0">
                <a:solidFill>
                  <a:srgbClr val="AFC400"/>
                </a:solidFill>
                <a:latin typeface="Roboto Condensed" charset="0"/>
                <a:ea typeface="Roboto Condensed" charset="0"/>
                <a:cs typeface="Roboto Condensed" charset="0"/>
              </a:rPr>
              <a:t>Geschlossene Behälter</a:t>
            </a:r>
            <a:endParaRPr lang="de-DE" dirty="0">
              <a:solidFill>
                <a:srgbClr val="AFC400"/>
              </a:solidFill>
              <a:latin typeface="Roboto Condensed" charset="0"/>
              <a:ea typeface="Roboto Condensed" charset="0"/>
              <a:cs typeface="Roboto Condensed" charset="0"/>
            </a:endParaRPr>
          </a:p>
        </p:txBody>
      </p:sp>
      <p:pic>
        <p:nvPicPr>
          <p:cNvPr id="7" name="Bild 6"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3" name="Bild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4779" y="1754752"/>
            <a:ext cx="1825752" cy="2499360"/>
          </a:xfrm>
          <a:prstGeom prst="rect">
            <a:avLst/>
          </a:prstGeom>
        </p:spPr>
      </p:pic>
      <p:sp>
        <p:nvSpPr>
          <p:cNvPr id="11" name="Rechteck 10"/>
          <p:cNvSpPr/>
          <p:nvPr/>
        </p:nvSpPr>
        <p:spPr>
          <a:xfrm>
            <a:off x="4258147" y="2619711"/>
            <a:ext cx="6621663" cy="1692771"/>
          </a:xfrm>
          <a:prstGeom prst="rect">
            <a:avLst/>
          </a:prstGeom>
        </p:spPr>
        <p:txBody>
          <a:bodyPr wrap="square">
            <a:spAutoFit/>
          </a:bodyPr>
          <a:lstStyle/>
          <a:p>
            <a:pPr marL="342900" indent="-342900">
              <a:buBlip>
                <a:blip r:embed="rId6"/>
              </a:buBlip>
            </a:pPr>
            <a:r>
              <a:rPr lang="de-DE"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aus Kunststoff</a:t>
            </a:r>
          </a:p>
          <a:p>
            <a:pPr marL="342900" indent="-342900">
              <a:buBlip>
                <a:blip r:embed="rId6"/>
              </a:buBlip>
            </a:pPr>
            <a:r>
              <a:rPr lang="de-DE" sz="2000"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 Schutz vor Auskühlung und Niederschlägen</a:t>
            </a:r>
          </a:p>
          <a:p>
            <a:pPr marL="342900" indent="-342900">
              <a:buBlip>
                <a:blip r:embed="rId6"/>
              </a:buBlip>
            </a:pPr>
            <a:r>
              <a:rPr lang="de-DE" sz="2000"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 wenn der Kompost nach und nach befüllt </a:t>
            </a:r>
          </a:p>
          <a:p>
            <a:r>
              <a:rPr lang="de-DE" sz="2000"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wird, kommt es meist zur Zersetzung und </a:t>
            </a:r>
          </a:p>
          <a:p>
            <a:r>
              <a:rPr lang="de-DE" sz="2000" dirty="0">
                <a:solidFill>
                  <a:srgbClr val="AFC400"/>
                </a:solidFill>
                <a:latin typeface="Roboto Condensed" charset="0"/>
                <a:ea typeface="Roboto Condensed" charset="0"/>
                <a:cs typeface="Roboto Condensed" charset="0"/>
              </a:rPr>
              <a:t>	</a:t>
            </a:r>
            <a:r>
              <a:rPr lang="de-DE" sz="2000" dirty="0" err="1" smtClean="0">
                <a:solidFill>
                  <a:srgbClr val="AFC400"/>
                </a:solidFill>
                <a:latin typeface="Roboto Condensed" charset="0"/>
                <a:ea typeface="Roboto Condensed" charset="0"/>
                <a:cs typeface="Roboto Condensed" charset="0"/>
              </a:rPr>
              <a:t>Vererdung</a:t>
            </a:r>
            <a:r>
              <a:rPr lang="de-DE" sz="2000" dirty="0" smtClean="0">
                <a:solidFill>
                  <a:srgbClr val="AFC400"/>
                </a:solidFill>
                <a:latin typeface="Roboto Condensed" charset="0"/>
                <a:ea typeface="Roboto Condensed" charset="0"/>
                <a:cs typeface="Roboto Condensed" charset="0"/>
              </a:rPr>
              <a:t> durch Bodentiere </a:t>
            </a:r>
          </a:p>
        </p:txBody>
      </p:sp>
    </p:spTree>
    <p:extLst>
      <p:ext uri="{BB962C8B-B14F-4D97-AF65-F5344CB8AC3E}">
        <p14:creationId xmlns:p14="http://schemas.microsoft.com/office/powerpoint/2010/main" val="111735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638" y="459290"/>
            <a:ext cx="8229600" cy="857250"/>
          </a:xfrm>
        </p:spPr>
        <p:txBody>
          <a:bodyPr>
            <a:normAutofit fontScale="90000"/>
          </a:bodyPr>
          <a:lstStyle/>
          <a:p>
            <a:r>
              <a:rPr lang="de-DE" b="1" dirty="0" smtClean="0">
                <a:solidFill>
                  <a:srgbClr val="9CC03D"/>
                </a:solidFill>
                <a:latin typeface="Roboto Condensed Light" charset="0"/>
                <a:ea typeface="Roboto Condensed Light" charset="0"/>
                <a:cs typeface="Roboto Condensed Light" charset="0"/>
              </a:rPr>
              <a:t/>
            </a:r>
            <a:br>
              <a:rPr lang="de-DE" b="1" dirty="0" smtClean="0">
                <a:solidFill>
                  <a:srgbClr val="9CC03D"/>
                </a:solidFill>
                <a:latin typeface="Roboto Condensed Light" charset="0"/>
                <a:ea typeface="Roboto Condensed Light" charset="0"/>
                <a:cs typeface="Roboto Condensed Light" charset="0"/>
              </a:rPr>
            </a:br>
            <a:r>
              <a:rPr lang="de-DE" dirty="0" smtClean="0">
                <a:solidFill>
                  <a:srgbClr val="AFC400"/>
                </a:solidFill>
                <a:latin typeface="Roboto Condensed" charset="0"/>
                <a:ea typeface="Roboto Condensed" charset="0"/>
                <a:cs typeface="Roboto Condensed" charset="0"/>
              </a:rPr>
              <a:t>Kompostmiete (für große Mengen)</a:t>
            </a:r>
            <a:endParaRPr lang="de-DE" dirty="0">
              <a:solidFill>
                <a:srgbClr val="AFC400"/>
              </a:solidFill>
              <a:latin typeface="Roboto Condensed" charset="0"/>
              <a:ea typeface="Roboto Condensed" charset="0"/>
              <a:cs typeface="Roboto Condensed" charset="0"/>
            </a:endParaRPr>
          </a:p>
        </p:txBody>
      </p:sp>
      <p:pic>
        <p:nvPicPr>
          <p:cNvPr id="7" name="Bild 6"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9" name="Rechteck 8"/>
          <p:cNvSpPr/>
          <p:nvPr/>
        </p:nvSpPr>
        <p:spPr>
          <a:xfrm>
            <a:off x="5142139" y="2568511"/>
            <a:ext cx="3689488" cy="1590179"/>
          </a:xfrm>
          <a:prstGeom prst="rect">
            <a:avLst/>
          </a:prstGeom>
        </p:spPr>
        <p:txBody>
          <a:bodyPr wrap="square">
            <a:spAutoFit/>
          </a:bodyPr>
          <a:lstStyle/>
          <a:p>
            <a:pPr marL="342900" indent="-342900">
              <a:buBlip>
                <a:blip r:embed="rId5"/>
              </a:buBlip>
            </a:pPr>
            <a:r>
              <a:rPr lang="de-DE"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Höhe 1,2 bis 1,4 Meter</a:t>
            </a:r>
          </a:p>
          <a:p>
            <a:pPr marL="342900" indent="-342900">
              <a:buBlip>
                <a:blip r:embed="rId5"/>
              </a:buBlip>
            </a:pPr>
            <a:r>
              <a:rPr lang="de-DE" sz="2000"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Breite 2,3 bis 2,5 Meter</a:t>
            </a:r>
          </a:p>
          <a:p>
            <a:pPr marL="342900" indent="-342900">
              <a:buBlip>
                <a:blip r:embed="rId5"/>
              </a:buBlip>
            </a:pPr>
            <a:r>
              <a:rPr lang="de-DE" sz="2000" dirty="0" smtClean="0">
                <a:solidFill>
                  <a:srgbClr val="AFC400"/>
                </a:solidFill>
                <a:latin typeface="Roboto Condensed" charset="0"/>
                <a:ea typeface="Roboto Condensed" charset="0"/>
                <a:cs typeface="Roboto Condensed" charset="0"/>
              </a:rPr>
              <a:t> Form: Trapez oder Dreieck</a:t>
            </a:r>
          </a:p>
          <a:p>
            <a:pPr marL="342900" indent="-342900">
              <a:buBlip>
                <a:blip r:embed="rId5"/>
              </a:buBlip>
            </a:pPr>
            <a:r>
              <a:rPr lang="de-DE" sz="2000"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Abdeckung mit Kompostvlies</a:t>
            </a:r>
          </a:p>
          <a:p>
            <a:endParaRPr lang="de-DE" sz="2000" baseline="30000" dirty="0">
              <a:solidFill>
                <a:srgbClr val="AFC400"/>
              </a:solidFill>
              <a:latin typeface="Roboto Condensed" charset="0"/>
              <a:ea typeface="Roboto Condensed" charset="0"/>
              <a:cs typeface="Roboto Condensed" charset="0"/>
            </a:endParaRPr>
          </a:p>
        </p:txBody>
      </p:sp>
      <p:pic>
        <p:nvPicPr>
          <p:cNvPr id="3" name="Bild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72" y="2110879"/>
            <a:ext cx="4643717" cy="1842627"/>
          </a:xfrm>
          <a:prstGeom prst="rect">
            <a:avLst/>
          </a:prstGeom>
        </p:spPr>
      </p:pic>
    </p:spTree>
    <p:extLst>
      <p:ext uri="{BB962C8B-B14F-4D97-AF65-F5344CB8AC3E}">
        <p14:creationId xmlns:p14="http://schemas.microsoft.com/office/powerpoint/2010/main" val="83204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638" y="427758"/>
            <a:ext cx="8229600" cy="857250"/>
          </a:xfrm>
        </p:spPr>
        <p:txBody>
          <a:bodyPr>
            <a:normAutofit fontScale="90000"/>
          </a:bodyPr>
          <a:lstStyle/>
          <a:p>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dirty="0" smtClean="0">
                <a:solidFill>
                  <a:srgbClr val="AFC400"/>
                </a:solidFill>
                <a:latin typeface="Roboto Condensed" charset="0"/>
                <a:ea typeface="Roboto Condensed" charset="0"/>
                <a:cs typeface="Roboto Condensed" charset="0"/>
              </a:rPr>
              <a:t>Der geeignete Kompostplatz im Garten</a:t>
            </a:r>
            <a:endParaRPr lang="de-DE" dirty="0">
              <a:solidFill>
                <a:srgbClr val="AFC400"/>
              </a:solidFill>
              <a:latin typeface="Roboto Condensed" charset="0"/>
              <a:ea typeface="Roboto Condensed" charset="0"/>
              <a:cs typeface="Roboto Condensed" charset="0"/>
            </a:endParaRPr>
          </a:p>
        </p:txBody>
      </p:sp>
      <p:sp>
        <p:nvSpPr>
          <p:cNvPr id="22" name="Textfeld 21"/>
          <p:cNvSpPr txBox="1"/>
          <p:nvPr/>
        </p:nvSpPr>
        <p:spPr>
          <a:xfrm>
            <a:off x="4435720" y="1611900"/>
            <a:ext cx="4604970" cy="3693319"/>
          </a:xfrm>
          <a:prstGeom prst="rect">
            <a:avLst/>
          </a:prstGeom>
          <a:noFill/>
        </p:spPr>
        <p:txBody>
          <a:bodyPr wrap="square" rtlCol="0">
            <a:spAutoFit/>
          </a:bodyPr>
          <a:lstStyle/>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Kontakt zu Boden</a:t>
            </a:r>
          </a:p>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Gut zugänglich</a:t>
            </a:r>
          </a:p>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Leicht beschattet</a:t>
            </a:r>
          </a:p>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Genügend Platz</a:t>
            </a:r>
          </a:p>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Schutz vor Regen und Wind</a:t>
            </a:r>
          </a:p>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Wasser- und Stromanschluss</a:t>
            </a:r>
          </a:p>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Geräteschuppen</a:t>
            </a:r>
            <a:endParaRPr lang="de-DE" sz="2000" dirty="0">
              <a:solidFill>
                <a:srgbClr val="AFC400"/>
              </a:solidFill>
              <a:latin typeface="Roboto Condensed" charset="0"/>
              <a:ea typeface="Roboto Condensed" charset="0"/>
              <a:cs typeface="Roboto Condensed" charset="0"/>
            </a:endParaRPr>
          </a:p>
          <a:p>
            <a:endParaRPr lang="de-DE" dirty="0"/>
          </a:p>
        </p:txBody>
      </p:sp>
      <p:pic>
        <p:nvPicPr>
          <p:cNvPr id="3"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9719" y="1715305"/>
            <a:ext cx="1938632" cy="2907948"/>
          </a:xfrm>
          <a:prstGeom prst="rect">
            <a:avLst/>
          </a:prstGeom>
        </p:spPr>
      </p:pic>
      <p:sp>
        <p:nvSpPr>
          <p:cNvPr id="9" name="Textfeld 8"/>
          <p:cNvSpPr txBox="1"/>
          <p:nvPr/>
        </p:nvSpPr>
        <p:spPr>
          <a:xfrm>
            <a:off x="1434406" y="4640838"/>
            <a:ext cx="1914307" cy="246221"/>
          </a:xfrm>
          <a:prstGeom prst="rect">
            <a:avLst/>
          </a:prstGeom>
          <a:noFill/>
        </p:spPr>
        <p:txBody>
          <a:bodyPr wrap="none" rtlCol="0">
            <a:spAutoFit/>
          </a:bodyPr>
          <a:lstStyle/>
          <a:p>
            <a:r>
              <a:rPr lang="de-DE" sz="1000" dirty="0">
                <a:solidFill>
                  <a:schemeClr val="tx1"/>
                </a:solidFill>
              </a:rPr>
              <a:t>F</a:t>
            </a:r>
            <a:r>
              <a:rPr lang="de-DE" sz="1000" dirty="0" smtClean="0">
                <a:solidFill>
                  <a:schemeClr val="tx1"/>
                </a:solidFill>
              </a:rPr>
              <a:t>oto: Harald </a:t>
            </a:r>
            <a:r>
              <a:rPr lang="de-DE" sz="1000" dirty="0" err="1" smtClean="0">
                <a:solidFill>
                  <a:schemeClr val="tx1"/>
                </a:solidFill>
              </a:rPr>
              <a:t>Schottner</a:t>
            </a:r>
            <a:r>
              <a:rPr lang="de-DE" sz="1000" dirty="0" smtClean="0">
                <a:solidFill>
                  <a:schemeClr val="tx1"/>
                </a:solidFill>
              </a:rPr>
              <a:t>, </a:t>
            </a:r>
            <a:r>
              <a:rPr lang="de-DE" sz="1000" dirty="0" err="1" smtClean="0">
                <a:solidFill>
                  <a:schemeClr val="tx1"/>
                </a:solidFill>
              </a:rPr>
              <a:t>Pixelio</a:t>
            </a:r>
            <a:endParaRPr lang="de-DE" sz="1000" dirty="0">
              <a:solidFill>
                <a:schemeClr val="tx1"/>
              </a:solidFill>
            </a:endParaRPr>
          </a:p>
        </p:txBody>
      </p:sp>
      <p:pic>
        <p:nvPicPr>
          <p:cNvPr id="7" name="Bild 6" descr="/Users/bianca/Desktop/DBU - Biokohle/Öffentlichkeitsarbeit/_elemente/BBB_Log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Tree>
    <p:extLst>
      <p:ext uri="{BB962C8B-B14F-4D97-AF65-F5344CB8AC3E}">
        <p14:creationId xmlns:p14="http://schemas.microsoft.com/office/powerpoint/2010/main" val="10584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638" y="459290"/>
            <a:ext cx="8229600" cy="857250"/>
          </a:xfrm>
        </p:spPr>
        <p:txBody>
          <a:bodyPr>
            <a:normAutofit fontScale="90000"/>
          </a:bodyPr>
          <a:lstStyle/>
          <a:p>
            <a:r>
              <a:rPr lang="de-DE" b="1" dirty="0" smtClean="0">
                <a:solidFill>
                  <a:srgbClr val="9CC03D"/>
                </a:solidFill>
                <a:latin typeface="Roboto Condensed Light" charset="0"/>
                <a:ea typeface="Roboto Condensed Light" charset="0"/>
                <a:cs typeface="Roboto Condensed Light" charset="0"/>
              </a:rPr>
              <a:t/>
            </a:r>
            <a:br>
              <a:rPr lang="de-DE" b="1" dirty="0" smtClean="0">
                <a:solidFill>
                  <a:srgbClr val="9CC03D"/>
                </a:solidFill>
                <a:latin typeface="Roboto Condensed Light" charset="0"/>
                <a:ea typeface="Roboto Condensed Light" charset="0"/>
                <a:cs typeface="Roboto Condensed Light" charset="0"/>
              </a:rPr>
            </a:br>
            <a:r>
              <a:rPr lang="de-DE" dirty="0" smtClean="0">
                <a:solidFill>
                  <a:srgbClr val="AFC400"/>
                </a:solidFill>
                <a:latin typeface="Roboto Condensed" charset="0"/>
                <a:ea typeface="Roboto Condensed" charset="0"/>
                <a:cs typeface="Roboto Condensed" charset="0"/>
              </a:rPr>
              <a:t>Kompostplatz</a:t>
            </a:r>
            <a:endParaRPr lang="de-DE" dirty="0">
              <a:solidFill>
                <a:srgbClr val="AFC400"/>
              </a:solidFill>
              <a:latin typeface="Roboto Condensed" charset="0"/>
              <a:ea typeface="Roboto Condensed" charset="0"/>
              <a:cs typeface="Roboto Condensed" charset="0"/>
            </a:endParaRPr>
          </a:p>
        </p:txBody>
      </p:sp>
      <p:pic>
        <p:nvPicPr>
          <p:cNvPr id="20" name="Grafik 31"/>
          <p:cNvPicPr>
            <a:picLocks noChangeAspect="1"/>
          </p:cNvPicPr>
          <p:nvPr/>
        </p:nvPicPr>
        <p:blipFill rotWithShape="1">
          <a:blip r:embed="rId3" cstate="screen">
            <a:extLst>
              <a:ext uri="{28A0092B-C50C-407E-A947-70E740481C1C}">
                <a14:useLocalDpi xmlns:a14="http://schemas.microsoft.com/office/drawing/2010/main"/>
              </a:ext>
            </a:extLst>
          </a:blip>
          <a:srcRect l="8129" t="6770" r="4130" b="47917"/>
          <a:stretch/>
        </p:blipFill>
        <p:spPr bwMode="auto">
          <a:xfrm>
            <a:off x="4398211" y="2561359"/>
            <a:ext cx="4665985" cy="1088313"/>
          </a:xfrm>
          <a:prstGeom prst="rect">
            <a:avLst/>
          </a:prstGeom>
          <a:noFill/>
        </p:spPr>
      </p:pic>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3" name="Bild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72" y="1635636"/>
            <a:ext cx="4025649" cy="3019237"/>
          </a:xfrm>
          <a:prstGeom prst="rect">
            <a:avLst/>
          </a:prstGeom>
        </p:spPr>
      </p:pic>
      <p:sp>
        <p:nvSpPr>
          <p:cNvPr id="9" name="Textfeld 8"/>
          <p:cNvSpPr txBox="1"/>
          <p:nvPr/>
        </p:nvSpPr>
        <p:spPr>
          <a:xfrm>
            <a:off x="262572" y="4654873"/>
            <a:ext cx="2719014" cy="246221"/>
          </a:xfrm>
          <a:prstGeom prst="rect">
            <a:avLst/>
          </a:prstGeom>
          <a:noFill/>
        </p:spPr>
        <p:txBody>
          <a:bodyPr wrap="none" rtlCol="0">
            <a:spAutoFit/>
          </a:bodyPr>
          <a:lstStyle/>
          <a:p>
            <a:r>
              <a:rPr lang="de-DE" sz="1000" dirty="0" smtClean="0">
                <a:solidFill>
                  <a:schemeClr val="tx1"/>
                </a:solidFill>
              </a:rPr>
              <a:t>Kompostplatz Umweltbildungszentrum Berlin</a:t>
            </a:r>
            <a:endParaRPr lang="de-DE" sz="1000" dirty="0">
              <a:solidFill>
                <a:schemeClr val="tx1"/>
              </a:solidFill>
            </a:endParaRPr>
          </a:p>
        </p:txBody>
      </p:sp>
      <p:sp>
        <p:nvSpPr>
          <p:cNvPr id="10" name="Textfeld 9"/>
          <p:cNvSpPr txBox="1"/>
          <p:nvPr/>
        </p:nvSpPr>
        <p:spPr>
          <a:xfrm>
            <a:off x="4477041" y="3526561"/>
            <a:ext cx="2111475" cy="246221"/>
          </a:xfrm>
          <a:prstGeom prst="rect">
            <a:avLst/>
          </a:prstGeom>
          <a:noFill/>
        </p:spPr>
        <p:txBody>
          <a:bodyPr wrap="none" rtlCol="0">
            <a:spAutoFit/>
          </a:bodyPr>
          <a:lstStyle/>
          <a:p>
            <a:r>
              <a:rPr lang="de-DE" sz="1000" dirty="0" smtClean="0">
                <a:solidFill>
                  <a:schemeClr val="tx1"/>
                </a:solidFill>
              </a:rPr>
              <a:t>Abb.: Idealtypischer Kompostplatz</a:t>
            </a:r>
            <a:endParaRPr lang="de-DE" sz="1000" dirty="0">
              <a:solidFill>
                <a:schemeClr val="tx1"/>
              </a:solidFill>
            </a:endParaRPr>
          </a:p>
        </p:txBody>
      </p:sp>
    </p:spTree>
    <p:extLst>
      <p:ext uri="{BB962C8B-B14F-4D97-AF65-F5344CB8AC3E}">
        <p14:creationId xmlns:p14="http://schemas.microsoft.com/office/powerpoint/2010/main" val="43523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638" y="427758"/>
            <a:ext cx="8229600" cy="857250"/>
          </a:xfrm>
        </p:spPr>
        <p:txBody>
          <a:bodyPr>
            <a:normAutofit fontScale="90000"/>
          </a:bodyPr>
          <a:lstStyle/>
          <a:p>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dirty="0" smtClean="0">
                <a:solidFill>
                  <a:srgbClr val="AFC400"/>
                </a:solidFill>
                <a:latin typeface="Roboto Condensed" charset="0"/>
                <a:ea typeface="Roboto Condensed" charset="0"/>
                <a:cs typeface="Roboto Condensed" charset="0"/>
              </a:rPr>
              <a:t>Zuschlagstoffe</a:t>
            </a:r>
            <a:endParaRPr lang="de-DE" dirty="0">
              <a:solidFill>
                <a:srgbClr val="AFC400"/>
              </a:solidFill>
              <a:latin typeface="Roboto Condensed" charset="0"/>
              <a:ea typeface="Roboto Condensed" charset="0"/>
              <a:cs typeface="Roboto Condensed" charset="0"/>
            </a:endParaRPr>
          </a:p>
        </p:txBody>
      </p:sp>
      <p:sp>
        <p:nvSpPr>
          <p:cNvPr id="22" name="Textfeld 21"/>
          <p:cNvSpPr txBox="1"/>
          <p:nvPr/>
        </p:nvSpPr>
        <p:spPr>
          <a:xfrm>
            <a:off x="5361515" y="1842682"/>
            <a:ext cx="4604970" cy="2862322"/>
          </a:xfrm>
          <a:prstGeom prst="rect">
            <a:avLst/>
          </a:prstGeom>
          <a:noFill/>
        </p:spPr>
        <p:txBody>
          <a:bodyPr wrap="square" rtlCol="0">
            <a:spAutoFit/>
          </a:bodyPr>
          <a:lstStyle/>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Pflanzenkohle</a:t>
            </a:r>
          </a:p>
          <a:p>
            <a:pPr marL="342900" indent="-342900">
              <a:lnSpc>
                <a:spcPct val="150000"/>
              </a:lnSpc>
              <a:buBlip>
                <a:blip r:embed="rId3"/>
              </a:buBlip>
            </a:pPr>
            <a:r>
              <a:rPr lang="de-DE" sz="2000" dirty="0">
                <a:solidFill>
                  <a:srgbClr val="AFC400"/>
                </a:solidFill>
                <a:latin typeface="Roboto Condensed" charset="0"/>
                <a:ea typeface="Roboto Condensed" charset="0"/>
                <a:cs typeface="Roboto Condensed" charset="0"/>
              </a:rPr>
              <a:t> </a:t>
            </a:r>
            <a:r>
              <a:rPr lang="de-DE" sz="2000" dirty="0" smtClean="0">
                <a:solidFill>
                  <a:srgbClr val="AFC400"/>
                </a:solidFill>
                <a:latin typeface="Roboto Condensed" charset="0"/>
                <a:ea typeface="Roboto Condensed" charset="0"/>
                <a:cs typeface="Roboto Condensed" charset="0"/>
              </a:rPr>
              <a:t>Gesteinsmehl</a:t>
            </a:r>
          </a:p>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a:t>
            </a:r>
            <a:r>
              <a:rPr lang="de-DE" sz="2000" dirty="0" err="1" smtClean="0">
                <a:solidFill>
                  <a:srgbClr val="AFC400"/>
                </a:solidFill>
                <a:latin typeface="Roboto Condensed" charset="0"/>
                <a:ea typeface="Roboto Condensed" charset="0"/>
                <a:cs typeface="Roboto Condensed" charset="0"/>
              </a:rPr>
              <a:t>Betonit</a:t>
            </a:r>
            <a:r>
              <a:rPr lang="de-DE" sz="2000" dirty="0" smtClean="0">
                <a:solidFill>
                  <a:srgbClr val="AFC400"/>
                </a:solidFill>
                <a:latin typeface="Roboto Condensed" charset="0"/>
                <a:ea typeface="Roboto Condensed" charset="0"/>
                <a:cs typeface="Roboto Condensed" charset="0"/>
              </a:rPr>
              <a:t> (</a:t>
            </a:r>
            <a:r>
              <a:rPr lang="de-DE" sz="2000" dirty="0" err="1" smtClean="0">
                <a:solidFill>
                  <a:srgbClr val="AFC400"/>
                </a:solidFill>
                <a:latin typeface="Roboto Condensed" charset="0"/>
                <a:ea typeface="Roboto Condensed" charset="0"/>
                <a:cs typeface="Roboto Condensed" charset="0"/>
              </a:rPr>
              <a:t>Tonmehl</a:t>
            </a:r>
            <a:r>
              <a:rPr lang="de-DE" sz="2000" dirty="0" smtClean="0">
                <a:solidFill>
                  <a:srgbClr val="AFC400"/>
                </a:solidFill>
                <a:latin typeface="Roboto Condensed" charset="0"/>
                <a:ea typeface="Roboto Condensed" charset="0"/>
                <a:cs typeface="Roboto Condensed" charset="0"/>
              </a:rPr>
              <a:t>)</a:t>
            </a:r>
          </a:p>
          <a:p>
            <a:pPr marL="342900" indent="-342900">
              <a:lnSpc>
                <a:spcPct val="150000"/>
              </a:lnSpc>
              <a:buBlip>
                <a:blip r:embed="rId3"/>
              </a:buBlip>
            </a:pPr>
            <a:r>
              <a:rPr lang="de-DE" sz="2000" smtClean="0">
                <a:solidFill>
                  <a:srgbClr val="AFC400"/>
                </a:solidFill>
                <a:latin typeface="Roboto Condensed" charset="0"/>
                <a:ea typeface="Roboto Condensed" charset="0"/>
                <a:cs typeface="Roboto Condensed" charset="0"/>
              </a:rPr>
              <a:t> Algenkalk</a:t>
            </a:r>
            <a:endParaRPr lang="de-DE" sz="2000" dirty="0" smtClean="0">
              <a:solidFill>
                <a:srgbClr val="AFC400"/>
              </a:solidFill>
              <a:latin typeface="Roboto Condensed" charset="0"/>
              <a:ea typeface="Roboto Condensed" charset="0"/>
              <a:cs typeface="Roboto Condensed" charset="0"/>
            </a:endParaRPr>
          </a:p>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Hornspäne, Hornmehl</a:t>
            </a:r>
          </a:p>
          <a:p>
            <a:pPr marL="342900" indent="-342900">
              <a:lnSpc>
                <a:spcPct val="150000"/>
              </a:lnSpc>
              <a:buBlip>
                <a:blip r:embed="rId3"/>
              </a:buBlip>
            </a:pPr>
            <a:r>
              <a:rPr lang="de-DE" sz="2000" dirty="0" smtClean="0">
                <a:solidFill>
                  <a:srgbClr val="AFC400"/>
                </a:solidFill>
                <a:latin typeface="Roboto Condensed" charset="0"/>
                <a:ea typeface="Roboto Condensed" charset="0"/>
                <a:cs typeface="Roboto Condensed" charset="0"/>
              </a:rPr>
              <a:t> Kompostbeschleuniger</a:t>
            </a:r>
            <a:endParaRPr lang="de-DE" sz="2000" dirty="0">
              <a:solidFill>
                <a:srgbClr val="AFC400"/>
              </a:solidFill>
              <a:latin typeface="Roboto Condensed" charset="0"/>
              <a:ea typeface="Roboto Condensed" charset="0"/>
              <a:cs typeface="Roboto Condensed" charset="0"/>
            </a:endParaRPr>
          </a:p>
        </p:txBody>
      </p:sp>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4" name="Bild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517" y="1662058"/>
            <a:ext cx="1863472" cy="1257843"/>
          </a:xfrm>
          <a:prstGeom prst="rect">
            <a:avLst/>
          </a:prstGeom>
        </p:spPr>
      </p:pic>
      <p:pic>
        <p:nvPicPr>
          <p:cNvPr id="1026" name="Picture 2" descr="ile:Meeresalgenkal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015" y="3398212"/>
            <a:ext cx="1889717" cy="12566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665525" y="4654873"/>
            <a:ext cx="737702" cy="246221"/>
          </a:xfrm>
          <a:prstGeom prst="rect">
            <a:avLst/>
          </a:prstGeom>
          <a:noFill/>
        </p:spPr>
        <p:txBody>
          <a:bodyPr wrap="none" rtlCol="0">
            <a:spAutoFit/>
          </a:bodyPr>
          <a:lstStyle/>
          <a:p>
            <a:r>
              <a:rPr lang="de-DE" sz="1000" dirty="0" smtClean="0">
                <a:solidFill>
                  <a:schemeClr val="tx1"/>
                </a:solidFill>
              </a:rPr>
              <a:t>Algenkalk</a:t>
            </a:r>
            <a:endParaRPr lang="de-DE" sz="1000" dirty="0">
              <a:solidFill>
                <a:schemeClr val="tx1"/>
              </a:solidFill>
            </a:endParaRPr>
          </a:p>
        </p:txBody>
      </p:sp>
      <p:sp>
        <p:nvSpPr>
          <p:cNvPr id="11" name="Textfeld 10"/>
          <p:cNvSpPr txBox="1"/>
          <p:nvPr/>
        </p:nvSpPr>
        <p:spPr>
          <a:xfrm>
            <a:off x="665525" y="2919901"/>
            <a:ext cx="1072730" cy="246221"/>
          </a:xfrm>
          <a:prstGeom prst="rect">
            <a:avLst/>
          </a:prstGeom>
          <a:noFill/>
        </p:spPr>
        <p:txBody>
          <a:bodyPr wrap="none" rtlCol="0">
            <a:spAutoFit/>
          </a:bodyPr>
          <a:lstStyle/>
          <a:p>
            <a:r>
              <a:rPr lang="de-DE" sz="1000" dirty="0" smtClean="0">
                <a:solidFill>
                  <a:schemeClr val="tx1"/>
                </a:solidFill>
              </a:rPr>
              <a:t>Urgesteinsmehl</a:t>
            </a:r>
            <a:endParaRPr lang="de-DE" sz="1000" dirty="0">
              <a:solidFill>
                <a:schemeClr val="tx1"/>
              </a:solidFill>
            </a:endParaRPr>
          </a:p>
        </p:txBody>
      </p:sp>
      <p:pic>
        <p:nvPicPr>
          <p:cNvPr id="5" name="Bild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9701" y="2290979"/>
            <a:ext cx="1889717" cy="1257843"/>
          </a:xfrm>
          <a:prstGeom prst="rect">
            <a:avLst/>
          </a:prstGeom>
        </p:spPr>
      </p:pic>
      <p:sp>
        <p:nvSpPr>
          <p:cNvPr id="13" name="Textfeld 12"/>
          <p:cNvSpPr txBox="1"/>
          <p:nvPr/>
        </p:nvSpPr>
        <p:spPr>
          <a:xfrm>
            <a:off x="2862211" y="3585300"/>
            <a:ext cx="808235" cy="246221"/>
          </a:xfrm>
          <a:prstGeom prst="rect">
            <a:avLst/>
          </a:prstGeom>
          <a:noFill/>
        </p:spPr>
        <p:txBody>
          <a:bodyPr wrap="none" rtlCol="0">
            <a:spAutoFit/>
          </a:bodyPr>
          <a:lstStyle/>
          <a:p>
            <a:r>
              <a:rPr lang="de-DE" sz="1000" dirty="0" smtClean="0">
                <a:solidFill>
                  <a:schemeClr val="tx1"/>
                </a:solidFill>
              </a:rPr>
              <a:t>Hornspäne</a:t>
            </a:r>
            <a:endParaRPr lang="de-DE" sz="1000" dirty="0">
              <a:solidFill>
                <a:schemeClr val="tx1"/>
              </a:solidFill>
            </a:endParaRPr>
          </a:p>
        </p:txBody>
      </p:sp>
    </p:spTree>
    <p:extLst>
      <p:ext uri="{BB962C8B-B14F-4D97-AF65-F5344CB8AC3E}">
        <p14:creationId xmlns:p14="http://schemas.microsoft.com/office/powerpoint/2010/main" val="138841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638" y="427758"/>
            <a:ext cx="8229600" cy="857250"/>
          </a:xfrm>
        </p:spPr>
        <p:txBody>
          <a:bodyPr>
            <a:normAutofit fontScale="90000"/>
          </a:bodyPr>
          <a:lstStyle/>
          <a:p>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dirty="0" smtClean="0">
                <a:solidFill>
                  <a:srgbClr val="AFC400"/>
                </a:solidFill>
                <a:latin typeface="Roboto Condensed" charset="0"/>
                <a:ea typeface="Roboto Condensed" charset="0"/>
                <a:cs typeface="Roboto Condensed" charset="0"/>
              </a:rPr>
              <a:t>Zuschlagstoffe</a:t>
            </a:r>
            <a:endParaRPr lang="de-DE" dirty="0">
              <a:solidFill>
                <a:srgbClr val="AFC400"/>
              </a:solidFill>
              <a:latin typeface="Roboto Condensed" charset="0"/>
              <a:ea typeface="Roboto Condensed" charset="0"/>
              <a:cs typeface="Roboto Condensed" charset="0"/>
            </a:endParaRPr>
          </a:p>
        </p:txBody>
      </p:sp>
      <p:pic>
        <p:nvPicPr>
          <p:cNvPr id="7" name="Bild 6"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graphicFrame>
        <p:nvGraphicFramePr>
          <p:cNvPr id="3" name="Tabelle 2"/>
          <p:cNvGraphicFramePr>
            <a:graphicFrameLocks noGrp="1"/>
          </p:cNvGraphicFramePr>
          <p:nvPr>
            <p:extLst>
              <p:ext uri="{D42A27DB-BD31-4B8C-83A1-F6EECF244321}">
                <p14:modId xmlns:p14="http://schemas.microsoft.com/office/powerpoint/2010/main" val="455015436"/>
              </p:ext>
            </p:extLst>
          </p:nvPr>
        </p:nvGraphicFramePr>
        <p:xfrm>
          <a:off x="1617250" y="1541210"/>
          <a:ext cx="6052376" cy="3153837"/>
        </p:xfrm>
        <a:graphic>
          <a:graphicData uri="http://schemas.openxmlformats.org/drawingml/2006/table">
            <a:tbl>
              <a:tblPr firstRow="1" firstCol="1" bandRow="1"/>
              <a:tblGrid>
                <a:gridCol w="1126801"/>
                <a:gridCol w="1855278"/>
                <a:gridCol w="1646091"/>
                <a:gridCol w="1424206"/>
              </a:tblGrid>
              <a:tr h="225834">
                <a:tc>
                  <a:txBody>
                    <a:bodyPr/>
                    <a:lstStyle/>
                    <a:p>
                      <a:pPr algn="just">
                        <a:lnSpc>
                          <a:spcPct val="115000"/>
                        </a:lnSpc>
                        <a:spcAft>
                          <a:spcPts val="0"/>
                        </a:spcAft>
                      </a:pPr>
                      <a:r>
                        <a:rPr lang="de-DE" sz="700" b="1">
                          <a:solidFill>
                            <a:srgbClr val="000000"/>
                          </a:solidFill>
                          <a:effectLst/>
                          <a:latin typeface="Roboto Condensed" charset="0"/>
                          <a:ea typeface="Times New Roman" charset="0"/>
                          <a:cs typeface="Arial" charset="0"/>
                        </a:rPr>
                        <a:t>Zuschlagstoff</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AEC301"/>
                    </a:solidFill>
                  </a:tcPr>
                </a:tc>
                <a:tc>
                  <a:txBody>
                    <a:bodyPr/>
                    <a:lstStyle/>
                    <a:p>
                      <a:pPr algn="just">
                        <a:lnSpc>
                          <a:spcPct val="115000"/>
                        </a:lnSpc>
                        <a:spcAft>
                          <a:spcPts val="0"/>
                        </a:spcAft>
                      </a:pPr>
                      <a:r>
                        <a:rPr lang="de-DE" sz="700" b="1">
                          <a:solidFill>
                            <a:srgbClr val="000000"/>
                          </a:solidFill>
                          <a:effectLst/>
                          <a:latin typeface="Roboto Condensed" charset="0"/>
                          <a:ea typeface="Times New Roman" charset="0"/>
                          <a:cs typeface="Arial" charset="0"/>
                        </a:rPr>
                        <a:t>Substanz und </a:t>
                      </a:r>
                      <a:endParaRPr lang="de-DE" sz="700">
                        <a:effectLst/>
                        <a:latin typeface="Roboto Condensed" charset="0"/>
                        <a:ea typeface="Calibri" charset="0"/>
                        <a:cs typeface="Times New Roman" charset="0"/>
                      </a:endParaRPr>
                    </a:p>
                    <a:p>
                      <a:pPr algn="just">
                        <a:lnSpc>
                          <a:spcPct val="115000"/>
                        </a:lnSpc>
                        <a:spcAft>
                          <a:spcPts val="0"/>
                        </a:spcAft>
                      </a:pPr>
                      <a:r>
                        <a:rPr lang="de-DE" sz="700" b="1">
                          <a:solidFill>
                            <a:srgbClr val="000000"/>
                          </a:solidFill>
                          <a:effectLst/>
                          <a:latin typeface="Roboto Condensed" charset="0"/>
                          <a:ea typeface="Times New Roman" charset="0"/>
                          <a:cs typeface="Arial" charset="0"/>
                        </a:rPr>
                        <a:t>Inhaltsstoffe</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AEC301"/>
                    </a:solidFill>
                  </a:tcPr>
                </a:tc>
                <a:tc>
                  <a:txBody>
                    <a:bodyPr/>
                    <a:lstStyle/>
                    <a:p>
                      <a:pPr algn="just">
                        <a:lnSpc>
                          <a:spcPct val="115000"/>
                        </a:lnSpc>
                        <a:spcAft>
                          <a:spcPts val="0"/>
                        </a:spcAft>
                      </a:pPr>
                      <a:r>
                        <a:rPr lang="de-DE" sz="700" b="1">
                          <a:solidFill>
                            <a:srgbClr val="000000"/>
                          </a:solidFill>
                          <a:effectLst/>
                          <a:latin typeface="Roboto Condensed" charset="0"/>
                          <a:ea typeface="Times New Roman" charset="0"/>
                          <a:cs typeface="Arial" charset="0"/>
                        </a:rPr>
                        <a:t>Wirkungen</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AEC301"/>
                    </a:solidFill>
                  </a:tcPr>
                </a:tc>
                <a:tc>
                  <a:txBody>
                    <a:bodyPr/>
                    <a:lstStyle/>
                    <a:p>
                      <a:pPr algn="just">
                        <a:lnSpc>
                          <a:spcPct val="115000"/>
                        </a:lnSpc>
                        <a:spcAft>
                          <a:spcPts val="0"/>
                        </a:spcAft>
                      </a:pPr>
                      <a:r>
                        <a:rPr lang="de-DE" sz="700" b="1">
                          <a:solidFill>
                            <a:srgbClr val="000000"/>
                          </a:solidFill>
                          <a:effectLst/>
                          <a:latin typeface="Roboto Condensed" charset="0"/>
                          <a:ea typeface="Times New Roman" charset="0"/>
                          <a:cs typeface="Arial" charset="0"/>
                        </a:rPr>
                        <a:t>Anwendung</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AEC301"/>
                    </a:solidFill>
                  </a:tcPr>
                </a:tc>
              </a:tr>
              <a:tr h="754048">
                <a:tc>
                  <a:txBody>
                    <a:bodyPr/>
                    <a:lstStyle/>
                    <a:p>
                      <a:pPr algn="just">
                        <a:lnSpc>
                          <a:spcPct val="115000"/>
                        </a:lnSpc>
                        <a:spcAft>
                          <a:spcPts val="0"/>
                        </a:spcAft>
                      </a:pPr>
                      <a:r>
                        <a:rPr lang="de-DE" sz="700" b="1">
                          <a:solidFill>
                            <a:srgbClr val="000000"/>
                          </a:solidFill>
                          <a:effectLst/>
                          <a:latin typeface="Roboto Condensed" charset="0"/>
                          <a:ea typeface="Times New Roman" charset="0"/>
                          <a:cs typeface="Arial" charset="0"/>
                        </a:rPr>
                        <a:t>Gesteinsmehl</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Fein gemahlenes Basalt-, Granit-, Lavagestein,</a:t>
                      </a:r>
                      <a:endParaRPr lang="de-DE" sz="700">
                        <a:effectLst/>
                        <a:latin typeface="Roboto Condensed" charset="0"/>
                        <a:ea typeface="Calibri" charset="0"/>
                        <a:cs typeface="Times New Roman" charset="0"/>
                      </a:endParaRPr>
                    </a:p>
                    <a:p>
                      <a:pPr algn="just">
                        <a:lnSpc>
                          <a:spcPct val="115000"/>
                        </a:lnSpc>
                        <a:spcAft>
                          <a:spcPts val="0"/>
                        </a:spcAft>
                      </a:pPr>
                      <a:r>
                        <a:rPr lang="de-DE" sz="700">
                          <a:solidFill>
                            <a:srgbClr val="000000"/>
                          </a:solidFill>
                          <a:effectLst/>
                          <a:latin typeface="Roboto Condensed" charset="0"/>
                          <a:ea typeface="Times New Roman" charset="0"/>
                          <a:cs typeface="Arial" charset="0"/>
                        </a:rPr>
                        <a:t>enthält Spurenelemente</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dirty="0">
                          <a:solidFill>
                            <a:srgbClr val="000000"/>
                          </a:solidFill>
                          <a:effectLst/>
                          <a:latin typeface="Roboto Condensed" charset="0"/>
                          <a:ea typeface="Times New Roman" charset="0"/>
                          <a:cs typeface="Arial" charset="0"/>
                        </a:rPr>
                        <a:t>Allgemeiner Kompost- und Bodenverbesser,</a:t>
                      </a:r>
                      <a:endParaRPr lang="de-DE" sz="700" dirty="0">
                        <a:effectLst/>
                        <a:latin typeface="Roboto Condensed" charset="0"/>
                        <a:ea typeface="Calibri" charset="0"/>
                        <a:cs typeface="Times New Roman" charset="0"/>
                      </a:endParaRPr>
                    </a:p>
                    <a:p>
                      <a:pPr algn="just">
                        <a:lnSpc>
                          <a:spcPct val="115000"/>
                        </a:lnSpc>
                        <a:spcAft>
                          <a:spcPts val="0"/>
                        </a:spcAft>
                      </a:pPr>
                      <a:r>
                        <a:rPr lang="de-DE" sz="700" dirty="0">
                          <a:solidFill>
                            <a:srgbClr val="000000"/>
                          </a:solidFill>
                          <a:effectLst/>
                          <a:latin typeface="Roboto Condensed" charset="0"/>
                          <a:ea typeface="Times New Roman" charset="0"/>
                          <a:cs typeface="Arial" charset="0"/>
                        </a:rPr>
                        <a:t>Trägt zur Bildung von Ton-Humuskomplexen bei, Anreicherung mit </a:t>
                      </a:r>
                      <a:r>
                        <a:rPr lang="de-DE" sz="700" dirty="0" err="1">
                          <a:solidFill>
                            <a:srgbClr val="000000"/>
                          </a:solidFill>
                          <a:effectLst/>
                          <a:latin typeface="Roboto Condensed" charset="0"/>
                          <a:ea typeface="Times New Roman" charset="0"/>
                          <a:cs typeface="Arial" charset="0"/>
                        </a:rPr>
                        <a:t>Ca</a:t>
                      </a:r>
                      <a:r>
                        <a:rPr lang="de-DE" sz="700" dirty="0">
                          <a:solidFill>
                            <a:srgbClr val="000000"/>
                          </a:solidFill>
                          <a:effectLst/>
                          <a:latin typeface="Roboto Condensed" charset="0"/>
                          <a:ea typeface="Times New Roman" charset="0"/>
                          <a:cs typeface="Arial" charset="0"/>
                        </a:rPr>
                        <a:t>, Ma und Spurenelementen</a:t>
                      </a:r>
                      <a:endParaRPr lang="de-DE" sz="700" dirty="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Dünn über Lagen streuen</a:t>
                      </a:r>
                      <a:endParaRPr lang="de-DE" sz="700">
                        <a:effectLst/>
                        <a:latin typeface="Roboto Condensed" charset="0"/>
                        <a:ea typeface="Calibri" charset="0"/>
                        <a:cs typeface="Times New Roman" charset="0"/>
                      </a:endParaRPr>
                    </a:p>
                    <a:p>
                      <a:pPr algn="just">
                        <a:lnSpc>
                          <a:spcPct val="115000"/>
                        </a:lnSpc>
                        <a:spcAft>
                          <a:spcPts val="0"/>
                        </a:spcAft>
                      </a:pPr>
                      <a:r>
                        <a:rPr lang="de-DE" sz="700">
                          <a:solidFill>
                            <a:srgbClr val="000000"/>
                          </a:solidFill>
                          <a:effectLst/>
                          <a:latin typeface="Roboto Condensed" charset="0"/>
                          <a:ea typeface="Times New Roman" charset="0"/>
                          <a:cs typeface="Arial" charset="0"/>
                        </a:rPr>
                        <a:t>5 kg pro m</a:t>
                      </a:r>
                      <a:r>
                        <a:rPr lang="de-DE" sz="700" baseline="30000">
                          <a:solidFill>
                            <a:srgbClr val="000000"/>
                          </a:solidFill>
                          <a:effectLst/>
                          <a:latin typeface="Roboto Condensed" charset="0"/>
                          <a:ea typeface="Times New Roman" charset="0"/>
                          <a:cs typeface="Arial" charset="0"/>
                        </a:rPr>
                        <a:t>3 </a:t>
                      </a:r>
                      <a:r>
                        <a:rPr lang="de-DE" sz="700">
                          <a:solidFill>
                            <a:srgbClr val="000000"/>
                          </a:solidFill>
                          <a:effectLst/>
                          <a:latin typeface="Roboto Condensed" charset="0"/>
                          <a:ea typeface="Times New Roman" charset="0"/>
                          <a:cs typeface="Arial" charset="0"/>
                        </a:rPr>
                        <a:t>Kompost</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646327">
                <a:tc>
                  <a:txBody>
                    <a:bodyPr/>
                    <a:lstStyle/>
                    <a:p>
                      <a:pPr algn="just">
                        <a:lnSpc>
                          <a:spcPct val="115000"/>
                        </a:lnSpc>
                        <a:spcAft>
                          <a:spcPts val="0"/>
                        </a:spcAft>
                      </a:pPr>
                      <a:r>
                        <a:rPr lang="de-DE" sz="700" b="1">
                          <a:solidFill>
                            <a:srgbClr val="000000"/>
                          </a:solidFill>
                          <a:effectLst/>
                          <a:latin typeface="Roboto Condensed" charset="0"/>
                          <a:ea typeface="Times New Roman" charset="0"/>
                          <a:cs typeface="Arial" charset="0"/>
                        </a:rPr>
                        <a:t>Tonmehl</a:t>
                      </a:r>
                      <a:endParaRPr lang="de-DE" sz="700">
                        <a:effectLst/>
                        <a:latin typeface="Roboto Condensed" charset="0"/>
                        <a:ea typeface="Calibri" charset="0"/>
                        <a:cs typeface="Times New Roman" charset="0"/>
                      </a:endParaRPr>
                    </a:p>
                    <a:p>
                      <a:pPr algn="just">
                        <a:lnSpc>
                          <a:spcPct val="115000"/>
                        </a:lnSpc>
                        <a:spcAft>
                          <a:spcPts val="0"/>
                        </a:spcAft>
                      </a:pPr>
                      <a:r>
                        <a:rPr lang="de-DE" sz="700" b="1">
                          <a:solidFill>
                            <a:srgbClr val="000000"/>
                          </a:solidFill>
                          <a:effectLst/>
                          <a:latin typeface="Roboto Condensed" charset="0"/>
                          <a:ea typeface="Times New Roman" charset="0"/>
                          <a:cs typeface="Arial" charset="0"/>
                        </a:rPr>
                        <a:t>Bentonit</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Pulver aus Tonmineralien</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Hohe Kapazität zur Speicherung von Wasser und Nährstoffen</a:t>
                      </a:r>
                      <a:endParaRPr lang="de-DE" sz="700">
                        <a:effectLst/>
                        <a:latin typeface="Roboto Condensed" charset="0"/>
                        <a:ea typeface="Calibri" charset="0"/>
                        <a:cs typeface="Times New Roman" charset="0"/>
                      </a:endParaRPr>
                    </a:p>
                    <a:p>
                      <a:pPr algn="just">
                        <a:lnSpc>
                          <a:spcPct val="115000"/>
                        </a:lnSpc>
                        <a:spcAft>
                          <a:spcPts val="0"/>
                        </a:spcAft>
                      </a:pPr>
                      <a:r>
                        <a:rPr lang="de-DE" sz="700">
                          <a:solidFill>
                            <a:srgbClr val="000000"/>
                          </a:solidFill>
                          <a:effectLst/>
                          <a:latin typeface="Roboto Condensed" charset="0"/>
                          <a:ea typeface="Times New Roman" charset="0"/>
                          <a:cs typeface="Arial" charset="0"/>
                        </a:rPr>
                        <a:t>Trägt zur Bildung von Ton-Humuskomplexen</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Dünn über Lagen streuen</a:t>
                      </a:r>
                      <a:endParaRPr lang="de-DE" sz="700">
                        <a:effectLst/>
                        <a:latin typeface="Roboto Condensed" charset="0"/>
                        <a:ea typeface="Calibri" charset="0"/>
                        <a:cs typeface="Times New Roman" charset="0"/>
                      </a:endParaRPr>
                    </a:p>
                    <a:p>
                      <a:pPr algn="just">
                        <a:lnSpc>
                          <a:spcPct val="115000"/>
                        </a:lnSpc>
                        <a:spcAft>
                          <a:spcPts val="0"/>
                        </a:spcAft>
                      </a:pPr>
                      <a:r>
                        <a:rPr lang="de-DE" sz="700">
                          <a:solidFill>
                            <a:srgbClr val="000000"/>
                          </a:solidFill>
                          <a:effectLst/>
                          <a:latin typeface="Roboto Condensed" charset="0"/>
                          <a:ea typeface="Times New Roman" charset="0"/>
                          <a:cs typeface="Arial" charset="0"/>
                        </a:rPr>
                        <a:t> </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30885">
                <a:tc>
                  <a:txBody>
                    <a:bodyPr/>
                    <a:lstStyle/>
                    <a:p>
                      <a:pPr algn="just">
                        <a:lnSpc>
                          <a:spcPct val="115000"/>
                        </a:lnSpc>
                        <a:spcAft>
                          <a:spcPts val="0"/>
                        </a:spcAft>
                      </a:pPr>
                      <a:r>
                        <a:rPr lang="de-DE" sz="700" b="1">
                          <a:solidFill>
                            <a:srgbClr val="000000"/>
                          </a:solidFill>
                          <a:effectLst/>
                          <a:latin typeface="Roboto Condensed" charset="0"/>
                          <a:ea typeface="Times New Roman" charset="0"/>
                          <a:cs typeface="Arial" charset="0"/>
                        </a:rPr>
                        <a:t>Algenkalk</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Mild wirkender Kalk, enthält Spurenelemente</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Bindet Säuren und verbessert Struktur des Kompostes</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Dünn über Lagen streuen</a:t>
                      </a:r>
                      <a:endParaRPr lang="de-DE" sz="700">
                        <a:effectLst/>
                        <a:latin typeface="Roboto Condensed" charset="0"/>
                        <a:ea typeface="Calibri" charset="0"/>
                        <a:cs typeface="Times New Roman" charset="0"/>
                      </a:endParaRPr>
                    </a:p>
                    <a:p>
                      <a:pPr algn="just">
                        <a:lnSpc>
                          <a:spcPct val="115000"/>
                        </a:lnSpc>
                        <a:spcAft>
                          <a:spcPts val="0"/>
                        </a:spcAft>
                      </a:pPr>
                      <a:r>
                        <a:rPr lang="de-DE" sz="700">
                          <a:solidFill>
                            <a:srgbClr val="000000"/>
                          </a:solidFill>
                          <a:effectLst/>
                          <a:latin typeface="Roboto Condensed" charset="0"/>
                          <a:ea typeface="Times New Roman" charset="0"/>
                          <a:cs typeface="Arial" charset="0"/>
                        </a:rPr>
                        <a:t>(nicht geeignet für Moorbeetpflanzen)</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15442">
                <a:tc>
                  <a:txBody>
                    <a:bodyPr/>
                    <a:lstStyle/>
                    <a:p>
                      <a:pPr algn="just">
                        <a:lnSpc>
                          <a:spcPct val="115000"/>
                        </a:lnSpc>
                        <a:spcAft>
                          <a:spcPts val="0"/>
                        </a:spcAft>
                      </a:pPr>
                      <a:r>
                        <a:rPr lang="de-DE" sz="700" b="1">
                          <a:solidFill>
                            <a:srgbClr val="000000"/>
                          </a:solidFill>
                          <a:effectLst/>
                          <a:latin typeface="Roboto Condensed" charset="0"/>
                          <a:ea typeface="Times New Roman" charset="0"/>
                          <a:cs typeface="Arial" charset="0"/>
                        </a:rPr>
                        <a:t>Hornmehl, Hornspäne</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Zermahlene Hörner und Hufe von Rindern</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Gleichen Stickstoffmangel aus</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Dünn über Lagen streuen</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861771">
                <a:tc>
                  <a:txBody>
                    <a:bodyPr/>
                    <a:lstStyle/>
                    <a:p>
                      <a:pPr algn="just">
                        <a:lnSpc>
                          <a:spcPct val="115000"/>
                        </a:lnSpc>
                        <a:spcAft>
                          <a:spcPts val="0"/>
                        </a:spcAft>
                      </a:pPr>
                      <a:r>
                        <a:rPr lang="de-DE" sz="700" b="1">
                          <a:solidFill>
                            <a:srgbClr val="000000"/>
                          </a:solidFill>
                          <a:effectLst/>
                          <a:latin typeface="Roboto Condensed" charset="0"/>
                          <a:ea typeface="Times New Roman" charset="0"/>
                          <a:cs typeface="Arial" charset="0"/>
                        </a:rPr>
                        <a:t>Kompost-</a:t>
                      </a:r>
                      <a:endParaRPr lang="de-DE" sz="700">
                        <a:effectLst/>
                        <a:latin typeface="Roboto Condensed" charset="0"/>
                        <a:ea typeface="Calibri" charset="0"/>
                        <a:cs typeface="Times New Roman" charset="0"/>
                      </a:endParaRPr>
                    </a:p>
                    <a:p>
                      <a:pPr algn="just">
                        <a:lnSpc>
                          <a:spcPct val="115000"/>
                        </a:lnSpc>
                        <a:spcAft>
                          <a:spcPts val="0"/>
                        </a:spcAft>
                      </a:pPr>
                      <a:r>
                        <a:rPr lang="de-DE" sz="700" b="1">
                          <a:solidFill>
                            <a:srgbClr val="000000"/>
                          </a:solidFill>
                          <a:effectLst/>
                          <a:latin typeface="Roboto Condensed" charset="0"/>
                          <a:ea typeface="Times New Roman" charset="0"/>
                          <a:cs typeface="Arial" charset="0"/>
                        </a:rPr>
                        <a:t>beschleuniger</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dirty="0">
                          <a:solidFill>
                            <a:srgbClr val="000000"/>
                          </a:solidFill>
                          <a:effectLst/>
                          <a:latin typeface="Roboto Condensed" charset="0"/>
                          <a:ea typeface="Times New Roman" charset="0"/>
                          <a:cs typeface="Arial" charset="0"/>
                        </a:rPr>
                        <a:t>Mischung, z.B. aus stickstoffhaltigen Rohstoffen tierischer Herkunft, Fermentationsrückständen, pflanzlichen Stoffen, Mikroorganismen, Gesteinsmehl</a:t>
                      </a:r>
                      <a:endParaRPr lang="de-DE" sz="700" dirty="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a:solidFill>
                            <a:srgbClr val="000000"/>
                          </a:solidFill>
                          <a:effectLst/>
                          <a:latin typeface="Roboto Condensed" charset="0"/>
                          <a:ea typeface="Times New Roman" charset="0"/>
                          <a:cs typeface="Arial" charset="0"/>
                        </a:rPr>
                        <a:t>Regt Rottevorgänge an, beschleunigt Abbau</a:t>
                      </a:r>
                      <a:endParaRPr lang="de-DE" sz="70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de-DE" sz="700" dirty="0">
                          <a:solidFill>
                            <a:srgbClr val="000000"/>
                          </a:solidFill>
                          <a:effectLst/>
                          <a:latin typeface="Roboto Condensed" charset="0"/>
                          <a:ea typeface="Times New Roman" charset="0"/>
                          <a:cs typeface="Arial" charset="0"/>
                        </a:rPr>
                        <a:t>Zu empfehlen für erste </a:t>
                      </a:r>
                      <a:r>
                        <a:rPr lang="de-DE" sz="700" dirty="0" err="1">
                          <a:solidFill>
                            <a:srgbClr val="000000"/>
                          </a:solidFill>
                          <a:effectLst/>
                          <a:latin typeface="Roboto Condensed" charset="0"/>
                          <a:ea typeface="Times New Roman" charset="0"/>
                          <a:cs typeface="Arial" charset="0"/>
                        </a:rPr>
                        <a:t>Rottephase</a:t>
                      </a:r>
                      <a:r>
                        <a:rPr lang="de-DE" sz="700" dirty="0">
                          <a:solidFill>
                            <a:srgbClr val="000000"/>
                          </a:solidFill>
                          <a:effectLst/>
                          <a:latin typeface="Roboto Condensed" charset="0"/>
                          <a:ea typeface="Times New Roman" charset="0"/>
                          <a:cs typeface="Arial" charset="0"/>
                        </a:rPr>
                        <a:t> vor allem im </a:t>
                      </a:r>
                      <a:r>
                        <a:rPr lang="de-DE" sz="700" dirty="0" err="1">
                          <a:solidFill>
                            <a:srgbClr val="000000"/>
                          </a:solidFill>
                          <a:effectLst/>
                          <a:latin typeface="Roboto Condensed" charset="0"/>
                          <a:ea typeface="Times New Roman" charset="0"/>
                          <a:cs typeface="Arial" charset="0"/>
                        </a:rPr>
                        <a:t>Thermokomposter</a:t>
                      </a:r>
                      <a:r>
                        <a:rPr lang="de-DE" sz="700" dirty="0">
                          <a:solidFill>
                            <a:srgbClr val="000000"/>
                          </a:solidFill>
                          <a:effectLst/>
                          <a:latin typeface="Roboto Condensed" charset="0"/>
                          <a:ea typeface="Times New Roman" charset="0"/>
                          <a:cs typeface="Arial" charset="0"/>
                        </a:rPr>
                        <a:t>, wenn wenig stickstoffhaltiges Material vorhanden ist</a:t>
                      </a:r>
                      <a:endParaRPr lang="de-DE" sz="700" dirty="0">
                        <a:effectLst/>
                        <a:latin typeface="Roboto Condensed" charset="0"/>
                        <a:ea typeface="Calibri" charset="0"/>
                        <a:cs typeface="Times New Roman" charset="0"/>
                      </a:endParaRPr>
                    </a:p>
                  </a:txBody>
                  <a:tcPr marL="38164" marR="38164"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0353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638" y="459290"/>
            <a:ext cx="8229600" cy="857250"/>
          </a:xfrm>
        </p:spPr>
        <p:txBody>
          <a:bodyPr>
            <a:normAutofit fontScale="90000"/>
          </a:bodyPr>
          <a:lstStyle/>
          <a:p>
            <a:r>
              <a:rPr lang="de-DE" b="1" dirty="0" smtClean="0">
                <a:solidFill>
                  <a:srgbClr val="9CC03D"/>
                </a:solidFill>
                <a:latin typeface="Roboto Condensed Light" charset="0"/>
                <a:ea typeface="Roboto Condensed Light" charset="0"/>
                <a:cs typeface="Roboto Condensed Light" charset="0"/>
              </a:rPr>
              <a:t/>
            </a:r>
            <a:br>
              <a:rPr lang="de-DE" b="1" dirty="0" smtClean="0">
                <a:solidFill>
                  <a:srgbClr val="9CC03D"/>
                </a:solidFill>
                <a:latin typeface="Roboto Condensed Light" charset="0"/>
                <a:ea typeface="Roboto Condensed Light" charset="0"/>
                <a:cs typeface="Roboto Condensed Light" charset="0"/>
              </a:rPr>
            </a:br>
            <a:r>
              <a:rPr lang="de-DE" b="1" dirty="0" smtClean="0">
                <a:solidFill>
                  <a:srgbClr val="AFC400"/>
                </a:solidFill>
                <a:latin typeface="Roboto Condensed Light" charset="0"/>
                <a:ea typeface="Roboto Condensed Light" charset="0"/>
                <a:cs typeface="Roboto Condensed Light" charset="0"/>
              </a:rPr>
              <a:t>Kompostieranlagen</a:t>
            </a:r>
            <a:r>
              <a:rPr lang="de-DE" b="1" dirty="0">
                <a:solidFill>
                  <a:srgbClr val="AFC400"/>
                </a:solidFill>
                <a:latin typeface="Roboto Condensed Light" charset="0"/>
                <a:ea typeface="Roboto Condensed Light" charset="0"/>
                <a:cs typeface="Roboto Condensed Light" charset="0"/>
              </a:rPr>
              <a:t> </a:t>
            </a:r>
            <a:r>
              <a:rPr lang="de-DE" b="1" dirty="0" smtClean="0">
                <a:solidFill>
                  <a:srgbClr val="AFC400"/>
                </a:solidFill>
                <a:latin typeface="Roboto Condensed Light" charset="0"/>
                <a:ea typeface="Roboto Condensed Light" charset="0"/>
                <a:cs typeface="Roboto Condensed Light" charset="0"/>
              </a:rPr>
              <a:t>und Erdenwerke</a:t>
            </a:r>
            <a:endParaRPr lang="de-DE" b="1" dirty="0">
              <a:solidFill>
                <a:srgbClr val="AFC400"/>
              </a:solidFill>
              <a:latin typeface="Roboto Condensed Light" charset="0"/>
              <a:ea typeface="Roboto Condensed Light" charset="0"/>
              <a:cs typeface="Roboto Condensed Light" charset="0"/>
            </a:endParaRPr>
          </a:p>
        </p:txBody>
      </p:sp>
      <p:sp>
        <p:nvSpPr>
          <p:cNvPr id="22" name="Textfeld 21"/>
          <p:cNvSpPr txBox="1"/>
          <p:nvPr/>
        </p:nvSpPr>
        <p:spPr>
          <a:xfrm>
            <a:off x="371475" y="1514475"/>
            <a:ext cx="7540625" cy="4247317"/>
          </a:xfrm>
          <a:prstGeom prst="rect">
            <a:avLst/>
          </a:prstGeom>
          <a:noFill/>
        </p:spPr>
        <p:txBody>
          <a:bodyPr wrap="square" rtlCol="0">
            <a:spAutoFit/>
          </a:bodyPr>
          <a:lstStyle/>
          <a:p>
            <a:r>
              <a:rPr lang="de-DE" dirty="0" smtClean="0">
                <a:solidFill>
                  <a:srgbClr val="AFC400"/>
                </a:solidFill>
                <a:latin typeface="Roboto Condensed" charset="0"/>
                <a:ea typeface="Roboto Condensed" charset="0"/>
                <a:cs typeface="Roboto Condensed" charset="0"/>
              </a:rPr>
              <a:t>Unterscheidung von industriellen und dezentralen Anlagen</a:t>
            </a:r>
          </a:p>
          <a:p>
            <a:endParaRPr lang="de-DE" dirty="0" smtClean="0">
              <a:solidFill>
                <a:srgbClr val="AFC400"/>
              </a:solidFill>
              <a:latin typeface="Roboto Condensed" charset="0"/>
              <a:ea typeface="Roboto Condensed" charset="0"/>
              <a:cs typeface="Roboto Condensed" charset="0"/>
            </a:endParaRPr>
          </a:p>
          <a:p>
            <a:pPr marL="342900" indent="-342900">
              <a:lnSpc>
                <a:spcPct val="150000"/>
              </a:lnSpc>
              <a:buFont typeface="Wingdings" charset="2"/>
              <a:buChar char="ü"/>
            </a:pPr>
            <a:r>
              <a:rPr lang="de-DE" sz="2000" dirty="0" smtClean="0">
                <a:solidFill>
                  <a:schemeClr val="tx1"/>
                </a:solidFill>
                <a:latin typeface="Roboto Condensed" charset="0"/>
                <a:ea typeface="Roboto Condensed" charset="0"/>
                <a:cs typeface="Roboto Condensed" charset="0"/>
              </a:rPr>
              <a:t>Genehmigungspflichtig</a:t>
            </a:r>
          </a:p>
          <a:p>
            <a:pPr marL="342900" indent="-342900">
              <a:lnSpc>
                <a:spcPct val="150000"/>
              </a:lnSpc>
              <a:buFont typeface="Wingdings" charset="2"/>
              <a:buChar char="ü"/>
            </a:pPr>
            <a:r>
              <a:rPr lang="de-DE" sz="2000" dirty="0" smtClean="0">
                <a:solidFill>
                  <a:schemeClr val="tx1"/>
                </a:solidFill>
                <a:latin typeface="Roboto Condensed" charset="0"/>
                <a:ea typeface="Roboto Condensed" charset="0"/>
                <a:cs typeface="Roboto Condensed" charset="0"/>
              </a:rPr>
              <a:t>Abgedichteter, befahrbarer Untergrund</a:t>
            </a:r>
          </a:p>
          <a:p>
            <a:pPr marL="342900" indent="-342900">
              <a:lnSpc>
                <a:spcPct val="150000"/>
              </a:lnSpc>
              <a:buFont typeface="Wingdings" charset="2"/>
              <a:buChar char="ü"/>
            </a:pPr>
            <a:r>
              <a:rPr lang="de-DE" sz="2000" dirty="0" smtClean="0">
                <a:solidFill>
                  <a:schemeClr val="tx1"/>
                </a:solidFill>
                <a:latin typeface="Roboto Condensed" charset="0"/>
                <a:ea typeface="Roboto Condensed" charset="0"/>
                <a:cs typeface="Roboto Condensed" charset="0"/>
              </a:rPr>
              <a:t>Aufnahme, Hauptrotte, Nachrotte</a:t>
            </a:r>
          </a:p>
          <a:p>
            <a:pPr marL="342900" indent="-342900">
              <a:lnSpc>
                <a:spcPct val="150000"/>
              </a:lnSpc>
              <a:buFont typeface="Wingdings" charset="2"/>
              <a:buChar char="ü"/>
            </a:pPr>
            <a:r>
              <a:rPr lang="de-DE" sz="2000" dirty="0" smtClean="0">
                <a:solidFill>
                  <a:schemeClr val="tx1"/>
                </a:solidFill>
                <a:latin typeface="Roboto Condensed" charset="0"/>
                <a:ea typeface="Roboto Condensed" charset="0"/>
                <a:cs typeface="Roboto Condensed" charset="0"/>
              </a:rPr>
              <a:t>Minimale Geruchsemissionen</a:t>
            </a:r>
          </a:p>
          <a:p>
            <a:pPr marL="342900" indent="-342900">
              <a:lnSpc>
                <a:spcPct val="150000"/>
              </a:lnSpc>
              <a:buFont typeface="Wingdings" charset="2"/>
              <a:buChar char="ü"/>
            </a:pPr>
            <a:r>
              <a:rPr lang="de-DE" sz="2000" dirty="0" smtClean="0">
                <a:solidFill>
                  <a:schemeClr val="tx1"/>
                </a:solidFill>
                <a:latin typeface="Roboto Condensed" charset="0"/>
                <a:ea typeface="Roboto Condensed" charset="0"/>
                <a:cs typeface="Roboto Condensed" charset="0"/>
              </a:rPr>
              <a:t>Minimale Lärmemissionen</a:t>
            </a:r>
          </a:p>
          <a:p>
            <a:pPr marL="342900" indent="-342900">
              <a:buFont typeface="Wingdings" charset="2"/>
              <a:buChar char="ü"/>
            </a:pPr>
            <a:endParaRPr lang="de-DE" dirty="0" smtClean="0">
              <a:solidFill>
                <a:srgbClr val="AFC400"/>
              </a:solidFill>
              <a:latin typeface="Roboto Condensed" charset="0"/>
              <a:ea typeface="Roboto Condensed" charset="0"/>
              <a:cs typeface="Roboto Condensed" charset="0"/>
            </a:endParaRPr>
          </a:p>
          <a:p>
            <a:endParaRPr lang="de-DE" dirty="0">
              <a:solidFill>
                <a:srgbClr val="AFC400"/>
              </a:solidFill>
              <a:latin typeface="Roboto Condensed" charset="0"/>
              <a:ea typeface="Roboto Condensed" charset="0"/>
              <a:cs typeface="Roboto Condensed" charset="0"/>
            </a:endParaRPr>
          </a:p>
          <a:p>
            <a:endParaRPr lang="de-DE" dirty="0">
              <a:solidFill>
                <a:srgbClr val="AFC400"/>
              </a:solidFill>
            </a:endParaRPr>
          </a:p>
        </p:txBody>
      </p:sp>
      <p:pic>
        <p:nvPicPr>
          <p:cNvPr id="5" name="Bild 4" descr="../Fotos%20Projekt/Gutsgarten%20Hellersdorf112017_2.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14976" y="2708479"/>
            <a:ext cx="3243262" cy="1766976"/>
          </a:xfrm>
          <a:prstGeom prst="rect">
            <a:avLst/>
          </a:prstGeom>
          <a:noFill/>
          <a:ln>
            <a:noFill/>
          </a:ln>
        </p:spPr>
      </p:pic>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9" name="Textfeld 8"/>
          <p:cNvSpPr txBox="1"/>
          <p:nvPr/>
        </p:nvSpPr>
        <p:spPr>
          <a:xfrm>
            <a:off x="5415810" y="4475455"/>
            <a:ext cx="3575018" cy="246221"/>
          </a:xfrm>
          <a:prstGeom prst="rect">
            <a:avLst/>
          </a:prstGeom>
          <a:noFill/>
        </p:spPr>
        <p:txBody>
          <a:bodyPr wrap="none" rtlCol="0">
            <a:spAutoFit/>
          </a:bodyPr>
          <a:lstStyle/>
          <a:p>
            <a:r>
              <a:rPr lang="de-DE" sz="1000" dirty="0" smtClean="0">
                <a:solidFill>
                  <a:schemeClr val="tx1"/>
                </a:solidFill>
              </a:rPr>
              <a:t>Erdenwerk der Prinzessinnengartenbau in Berlin Hellersdorf</a:t>
            </a:r>
            <a:endParaRPr lang="de-DE" sz="1000" dirty="0">
              <a:solidFill>
                <a:schemeClr val="tx1"/>
              </a:solidFill>
            </a:endParaRPr>
          </a:p>
        </p:txBody>
      </p:sp>
    </p:spTree>
    <p:extLst>
      <p:ext uri="{BB962C8B-B14F-4D97-AF65-F5344CB8AC3E}">
        <p14:creationId xmlns:p14="http://schemas.microsoft.com/office/powerpoint/2010/main" val="15066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638" y="459290"/>
            <a:ext cx="8229600" cy="857250"/>
          </a:xfrm>
        </p:spPr>
        <p:txBody>
          <a:bodyPr>
            <a:normAutofit fontScale="90000"/>
          </a:bodyPr>
          <a:lstStyle/>
          <a:p>
            <a:r>
              <a:rPr lang="de-DE" b="1" dirty="0" smtClean="0">
                <a:solidFill>
                  <a:srgbClr val="9CC03D"/>
                </a:solidFill>
                <a:latin typeface="Roboto Condensed Light" charset="0"/>
                <a:ea typeface="Roboto Condensed Light" charset="0"/>
                <a:cs typeface="Roboto Condensed Light" charset="0"/>
              </a:rPr>
              <a:t/>
            </a:r>
            <a:br>
              <a:rPr lang="de-DE" b="1" dirty="0" smtClean="0">
                <a:solidFill>
                  <a:srgbClr val="9CC03D"/>
                </a:solidFill>
                <a:latin typeface="Roboto Condensed Light" charset="0"/>
                <a:ea typeface="Roboto Condensed Light" charset="0"/>
                <a:cs typeface="Roboto Condensed Light" charset="0"/>
              </a:rPr>
            </a:br>
            <a:r>
              <a:rPr lang="de-DE" b="1" dirty="0" smtClean="0">
                <a:solidFill>
                  <a:srgbClr val="AFC400"/>
                </a:solidFill>
                <a:latin typeface="Roboto Condensed Light" charset="0"/>
                <a:ea typeface="Roboto Condensed Light" charset="0"/>
                <a:cs typeface="Roboto Condensed Light" charset="0"/>
              </a:rPr>
              <a:t>Kompostieranlagen</a:t>
            </a:r>
            <a:r>
              <a:rPr lang="de-DE" b="1" dirty="0">
                <a:solidFill>
                  <a:srgbClr val="AFC400"/>
                </a:solidFill>
                <a:latin typeface="Roboto Condensed Light" charset="0"/>
                <a:ea typeface="Roboto Condensed Light" charset="0"/>
                <a:cs typeface="Roboto Condensed Light" charset="0"/>
              </a:rPr>
              <a:t> </a:t>
            </a:r>
            <a:r>
              <a:rPr lang="de-DE" b="1" dirty="0" smtClean="0">
                <a:solidFill>
                  <a:srgbClr val="AFC400"/>
                </a:solidFill>
                <a:latin typeface="Roboto Condensed Light" charset="0"/>
                <a:ea typeface="Roboto Condensed Light" charset="0"/>
                <a:cs typeface="Roboto Condensed Light" charset="0"/>
              </a:rPr>
              <a:t>und Erdenwerke</a:t>
            </a:r>
            <a:endParaRPr lang="de-DE" b="1" dirty="0">
              <a:solidFill>
                <a:srgbClr val="AFC400"/>
              </a:solidFill>
              <a:latin typeface="Roboto Condensed Light" charset="0"/>
              <a:ea typeface="Roboto Condensed Light" charset="0"/>
              <a:cs typeface="Roboto Condensed Light" charset="0"/>
            </a:endParaRPr>
          </a:p>
        </p:txBody>
      </p:sp>
      <p:pic>
        <p:nvPicPr>
          <p:cNvPr id="7" name="Bild 6"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3" name="Bild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0497" y="1900412"/>
            <a:ext cx="2622936" cy="1967202"/>
          </a:xfrm>
          <a:prstGeom prst="rect">
            <a:avLst/>
          </a:prstGeom>
        </p:spPr>
      </p:pic>
      <p:pic>
        <p:nvPicPr>
          <p:cNvPr id="4" name="Bild 3"/>
          <p:cNvPicPr>
            <a:picLocks noChangeAspect="1"/>
          </p:cNvPicPr>
          <p:nvPr/>
        </p:nvPicPr>
        <p:blipFill rotWithShape="1">
          <a:blip r:embed="rId6" cstate="print">
            <a:extLst>
              <a:ext uri="{28A0092B-C50C-407E-A947-70E740481C1C}">
                <a14:useLocalDpi xmlns:a14="http://schemas.microsoft.com/office/drawing/2010/main" val="0"/>
              </a:ext>
            </a:extLst>
          </a:blip>
          <a:srcRect t="5507" b="6815"/>
          <a:stretch/>
        </p:blipFill>
        <p:spPr>
          <a:xfrm>
            <a:off x="3299567" y="1532523"/>
            <a:ext cx="2356871" cy="1549832"/>
          </a:xfrm>
          <a:prstGeom prst="rect">
            <a:avLst/>
          </a:prstGeom>
        </p:spPr>
      </p:pic>
      <p:pic>
        <p:nvPicPr>
          <p:cNvPr id="6" name="Bild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2" y="1900412"/>
            <a:ext cx="2622936" cy="1967202"/>
          </a:xfrm>
          <a:prstGeom prst="rect">
            <a:avLst/>
          </a:prstGeom>
        </p:spPr>
      </p:pic>
      <p:pic>
        <p:nvPicPr>
          <p:cNvPr id="10" name="Bild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567" y="3368205"/>
            <a:ext cx="2356871" cy="1562808"/>
          </a:xfrm>
          <a:prstGeom prst="rect">
            <a:avLst/>
          </a:prstGeom>
        </p:spPr>
      </p:pic>
      <p:sp>
        <p:nvSpPr>
          <p:cNvPr id="9" name="Textfeld 8"/>
          <p:cNvSpPr txBox="1"/>
          <p:nvPr/>
        </p:nvSpPr>
        <p:spPr>
          <a:xfrm>
            <a:off x="166494" y="3903388"/>
            <a:ext cx="683200" cy="246221"/>
          </a:xfrm>
          <a:prstGeom prst="rect">
            <a:avLst/>
          </a:prstGeom>
          <a:noFill/>
        </p:spPr>
        <p:txBody>
          <a:bodyPr wrap="none" rtlCol="0">
            <a:spAutoFit/>
          </a:bodyPr>
          <a:lstStyle/>
          <a:p>
            <a:r>
              <a:rPr lang="de-DE" sz="1000" smtClean="0">
                <a:solidFill>
                  <a:schemeClr val="tx1"/>
                </a:solidFill>
              </a:rPr>
              <a:t>Häcksler</a:t>
            </a:r>
            <a:endParaRPr lang="de-DE" sz="1000" dirty="0">
              <a:solidFill>
                <a:schemeClr val="tx1"/>
              </a:solidFill>
            </a:endParaRPr>
          </a:p>
        </p:txBody>
      </p:sp>
      <p:sp>
        <p:nvSpPr>
          <p:cNvPr id="11" name="Textfeld 10"/>
          <p:cNvSpPr txBox="1"/>
          <p:nvPr/>
        </p:nvSpPr>
        <p:spPr>
          <a:xfrm>
            <a:off x="6008505" y="3867614"/>
            <a:ext cx="1106393" cy="246221"/>
          </a:xfrm>
          <a:prstGeom prst="rect">
            <a:avLst/>
          </a:prstGeom>
          <a:noFill/>
        </p:spPr>
        <p:txBody>
          <a:bodyPr wrap="none" rtlCol="0">
            <a:spAutoFit/>
          </a:bodyPr>
          <a:lstStyle/>
          <a:p>
            <a:r>
              <a:rPr lang="de-DE" sz="1000" dirty="0" smtClean="0">
                <a:solidFill>
                  <a:schemeClr val="tx1"/>
                </a:solidFill>
              </a:rPr>
              <a:t>Kompostwender</a:t>
            </a:r>
            <a:endParaRPr lang="de-DE" sz="1000" dirty="0">
              <a:solidFill>
                <a:schemeClr val="tx1"/>
              </a:solidFill>
            </a:endParaRPr>
          </a:p>
        </p:txBody>
      </p:sp>
      <p:sp>
        <p:nvSpPr>
          <p:cNvPr id="12" name="Textfeld 11"/>
          <p:cNvSpPr txBox="1"/>
          <p:nvPr/>
        </p:nvSpPr>
        <p:spPr>
          <a:xfrm>
            <a:off x="3222077" y="3064554"/>
            <a:ext cx="702436" cy="246221"/>
          </a:xfrm>
          <a:prstGeom prst="rect">
            <a:avLst/>
          </a:prstGeom>
          <a:noFill/>
        </p:spPr>
        <p:txBody>
          <a:bodyPr wrap="none" rtlCol="0">
            <a:spAutoFit/>
          </a:bodyPr>
          <a:lstStyle/>
          <a:p>
            <a:r>
              <a:rPr lang="de-DE" sz="1000" dirty="0" smtClean="0">
                <a:solidFill>
                  <a:schemeClr val="tx1"/>
                </a:solidFill>
              </a:rPr>
              <a:t>Radlader</a:t>
            </a:r>
            <a:endParaRPr lang="de-DE" sz="1000" dirty="0">
              <a:solidFill>
                <a:schemeClr val="tx1"/>
              </a:solidFill>
            </a:endParaRPr>
          </a:p>
        </p:txBody>
      </p:sp>
      <p:sp>
        <p:nvSpPr>
          <p:cNvPr id="13" name="Textfeld 12"/>
          <p:cNvSpPr txBox="1"/>
          <p:nvPr/>
        </p:nvSpPr>
        <p:spPr>
          <a:xfrm>
            <a:off x="3222076" y="4897279"/>
            <a:ext cx="1396419" cy="246221"/>
          </a:xfrm>
          <a:prstGeom prst="rect">
            <a:avLst/>
          </a:prstGeom>
          <a:noFill/>
        </p:spPr>
        <p:txBody>
          <a:bodyPr wrap="square" rtlCol="0">
            <a:spAutoFit/>
          </a:bodyPr>
          <a:lstStyle/>
          <a:p>
            <a:r>
              <a:rPr lang="de-DE" sz="1000" dirty="0" smtClean="0">
                <a:solidFill>
                  <a:schemeClr val="tx1"/>
                </a:solidFill>
              </a:rPr>
              <a:t>Radlader und Sieb</a:t>
            </a:r>
            <a:endParaRPr lang="de-DE" sz="1000" dirty="0">
              <a:solidFill>
                <a:schemeClr val="tx1"/>
              </a:solidFill>
            </a:endParaRPr>
          </a:p>
        </p:txBody>
      </p:sp>
    </p:spTree>
    <p:extLst>
      <p:ext uri="{BB962C8B-B14F-4D97-AF65-F5344CB8AC3E}">
        <p14:creationId xmlns:p14="http://schemas.microsoft.com/office/powerpoint/2010/main" val="2481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Users/bianca/Desktop/DBU - Biokohle/Öffentlichkeitsarbeit/_elemente/BBB_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2" name="Textfeld 1"/>
          <p:cNvSpPr txBox="1"/>
          <p:nvPr/>
        </p:nvSpPr>
        <p:spPr>
          <a:xfrm>
            <a:off x="827347" y="2312894"/>
            <a:ext cx="7724981" cy="461665"/>
          </a:xfrm>
          <a:prstGeom prst="rect">
            <a:avLst/>
          </a:prstGeom>
          <a:noFill/>
        </p:spPr>
        <p:txBody>
          <a:bodyPr wrap="square" rtlCol="0">
            <a:spAutoFit/>
          </a:bodyPr>
          <a:lstStyle/>
          <a:p>
            <a:r>
              <a:rPr lang="de-DE" dirty="0" smtClean="0">
                <a:solidFill>
                  <a:srgbClr val="FF0000"/>
                </a:solidFill>
                <a:latin typeface="Roboto Condensed" charset="0"/>
                <a:ea typeface="Roboto Condensed" charset="0"/>
                <a:cs typeface="Roboto Condensed" charset="0"/>
              </a:rPr>
              <a:t>Video: „Kompost mit Pflanzenkohle“ einfügen</a:t>
            </a:r>
            <a:endParaRPr lang="de-DE" dirty="0">
              <a:solidFill>
                <a:srgbClr val="FF0000"/>
              </a:solidFill>
              <a:latin typeface="Roboto Condensed" charset="0"/>
              <a:ea typeface="Roboto Condensed" charset="0"/>
              <a:cs typeface="Roboto Condensed" charset="0"/>
            </a:endParaRPr>
          </a:p>
        </p:txBody>
      </p:sp>
      <p:sp>
        <p:nvSpPr>
          <p:cNvPr id="6" name="Titel 1"/>
          <p:cNvSpPr txBox="1">
            <a:spLocks/>
          </p:cNvSpPr>
          <p:nvPr/>
        </p:nvSpPr>
        <p:spPr>
          <a:xfrm>
            <a:off x="457200" y="649048"/>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dirty="0" smtClean="0">
                <a:solidFill>
                  <a:srgbClr val="AFC400"/>
                </a:solidFill>
                <a:latin typeface="Roboto Condensed" charset="0"/>
                <a:ea typeface="Roboto Condensed" charset="0"/>
                <a:cs typeface="Roboto Condensed" charset="0"/>
              </a:rPr>
              <a:t>Pflanzenkohle im Kompost </a:t>
            </a:r>
            <a:endParaRPr lang="de-DE" dirty="0">
              <a:solidFill>
                <a:srgbClr val="AFC400"/>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1393495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8" name="Titel 1"/>
          <p:cNvSpPr txBox="1">
            <a:spLocks/>
          </p:cNvSpPr>
          <p:nvPr/>
        </p:nvSpPr>
        <p:spPr>
          <a:xfrm>
            <a:off x="528638" y="459290"/>
            <a:ext cx="8229600" cy="857250"/>
          </a:xfrm>
          <a:prstGeom prst="rect">
            <a:avLst/>
          </a:prstGeom>
        </p:spPr>
        <p:txBody>
          <a:bodyPr vert="horz" lIns="91440" tIns="45720" rIns="91440" bIns="45720" rtlCol="0" anchor="ctr">
            <a:normAutofit fontScale="900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dirty="0" smtClean="0">
                <a:solidFill>
                  <a:srgbClr val="AFC400"/>
                </a:solidFill>
                <a:latin typeface="Roboto Condensed" charset="0"/>
                <a:ea typeface="Roboto Condensed" charset="0"/>
                <a:cs typeface="Roboto Condensed" charset="0"/>
              </a:rPr>
              <a:t>Kompostieren</a:t>
            </a:r>
            <a:endParaRPr lang="de-DE" dirty="0">
              <a:solidFill>
                <a:srgbClr val="AFC400"/>
              </a:solidFill>
              <a:latin typeface="Roboto Condensed" charset="0"/>
              <a:ea typeface="Roboto Condensed" charset="0"/>
              <a:cs typeface="Roboto Condensed" charset="0"/>
            </a:endParaRPr>
          </a:p>
        </p:txBody>
      </p:sp>
      <p:sp>
        <p:nvSpPr>
          <p:cNvPr id="2" name="Textfeld 1"/>
          <p:cNvSpPr txBox="1"/>
          <p:nvPr/>
        </p:nvSpPr>
        <p:spPr>
          <a:xfrm>
            <a:off x="262572" y="1556365"/>
            <a:ext cx="6747360" cy="707886"/>
          </a:xfrm>
          <a:prstGeom prst="rect">
            <a:avLst/>
          </a:prstGeom>
          <a:noFill/>
        </p:spPr>
        <p:txBody>
          <a:bodyPr wrap="none" rtlCol="0">
            <a:spAutoFit/>
          </a:bodyPr>
          <a:lstStyle/>
          <a:p>
            <a:r>
              <a:rPr lang="de-DE" sz="2000" b="1" dirty="0" smtClean="0">
                <a:solidFill>
                  <a:schemeClr val="tx1"/>
                </a:solidFill>
                <a:latin typeface="Roboto Condensed" charset="0"/>
                <a:ea typeface="Roboto Condensed" charset="0"/>
                <a:cs typeface="Roboto Condensed" charset="0"/>
              </a:rPr>
              <a:t>aerobe Technik</a:t>
            </a:r>
          </a:p>
          <a:p>
            <a:r>
              <a:rPr lang="de-DE" sz="2000" dirty="0" smtClean="0">
                <a:solidFill>
                  <a:schemeClr val="tx1"/>
                </a:solidFill>
                <a:latin typeface="Roboto Condensed" charset="0"/>
                <a:ea typeface="Roboto Condensed" charset="0"/>
                <a:cs typeface="Roboto Condensed" charset="0"/>
              </a:rPr>
              <a:t>unter Zufuhr von Sauerstoff mikrobielle Verrottung = Komposterde</a:t>
            </a:r>
            <a:endParaRPr lang="de-DE" sz="2000" dirty="0">
              <a:solidFill>
                <a:schemeClr val="tx1"/>
              </a:solidFill>
              <a:latin typeface="Roboto Condensed" charset="0"/>
              <a:ea typeface="Roboto Condensed" charset="0"/>
              <a:cs typeface="Roboto Condensed" charset="0"/>
            </a:endParaRPr>
          </a:p>
        </p:txBody>
      </p:sp>
      <p:sp>
        <p:nvSpPr>
          <p:cNvPr id="9" name="Textfeld 8"/>
          <p:cNvSpPr txBox="1"/>
          <p:nvPr/>
        </p:nvSpPr>
        <p:spPr>
          <a:xfrm>
            <a:off x="262571" y="2427690"/>
            <a:ext cx="8440131" cy="1015663"/>
          </a:xfrm>
          <a:prstGeom prst="rect">
            <a:avLst/>
          </a:prstGeom>
          <a:noFill/>
        </p:spPr>
        <p:txBody>
          <a:bodyPr wrap="none" rtlCol="0">
            <a:spAutoFit/>
          </a:bodyPr>
          <a:lstStyle/>
          <a:p>
            <a:r>
              <a:rPr lang="de-DE" sz="2000" b="1" dirty="0" smtClean="0">
                <a:solidFill>
                  <a:schemeClr val="tx1"/>
                </a:solidFill>
                <a:latin typeface="Roboto Condensed" charset="0"/>
                <a:ea typeface="Roboto Condensed" charset="0"/>
                <a:cs typeface="Roboto Condensed" charset="0"/>
              </a:rPr>
              <a:t>anaerobe Technik</a:t>
            </a:r>
          </a:p>
          <a:p>
            <a:r>
              <a:rPr lang="de-DE" sz="2000" dirty="0" smtClean="0">
                <a:solidFill>
                  <a:schemeClr val="tx1"/>
                </a:solidFill>
                <a:latin typeface="Roboto Condensed" charset="0"/>
                <a:ea typeface="Roboto Condensed" charset="0"/>
                <a:cs typeface="Roboto Condensed" charset="0"/>
              </a:rPr>
              <a:t>unter Abschluss von Sauerstoff milchsaure Fermentierung = konservierte Biomasse</a:t>
            </a:r>
            <a:endParaRPr lang="de-DE" sz="2000" dirty="0">
              <a:solidFill>
                <a:schemeClr val="tx1"/>
              </a:solidFill>
              <a:latin typeface="Roboto Condensed" charset="0"/>
              <a:ea typeface="Roboto Condensed" charset="0"/>
              <a:cs typeface="Roboto Condensed" charset="0"/>
            </a:endParaRPr>
          </a:p>
          <a:p>
            <a:endParaRPr lang="de-DE" sz="2000" dirty="0">
              <a:solidFill>
                <a:schemeClr val="tx1"/>
              </a:solidFill>
              <a:latin typeface="Roboto Condensed" charset="0"/>
              <a:ea typeface="Roboto Condensed" charset="0"/>
              <a:cs typeface="Roboto Condensed" charset="0"/>
            </a:endParaRPr>
          </a:p>
        </p:txBody>
      </p:sp>
      <p:sp>
        <p:nvSpPr>
          <p:cNvPr id="4" name="Textfeld 3"/>
          <p:cNvSpPr txBox="1"/>
          <p:nvPr/>
        </p:nvSpPr>
        <p:spPr>
          <a:xfrm>
            <a:off x="2229848" y="1515504"/>
            <a:ext cx="1314784" cy="461665"/>
          </a:xfrm>
          <a:prstGeom prst="rect">
            <a:avLst/>
          </a:prstGeom>
          <a:noFill/>
        </p:spPr>
        <p:txBody>
          <a:bodyPr wrap="none" rtlCol="0">
            <a:spAutoFit/>
          </a:bodyPr>
          <a:lstStyle/>
          <a:p>
            <a:r>
              <a:rPr lang="de-DE" dirty="0" smtClean="0">
                <a:solidFill>
                  <a:srgbClr val="AFC400"/>
                </a:solidFill>
                <a:latin typeface="Roboto Condensed" charset="0"/>
                <a:ea typeface="Roboto Condensed" charset="0"/>
                <a:cs typeface="Roboto Condensed" charset="0"/>
              </a:rPr>
              <a:t>Heißrotte</a:t>
            </a:r>
            <a:endParaRPr lang="de-DE" dirty="0">
              <a:solidFill>
                <a:srgbClr val="AFC400"/>
              </a:solidFill>
              <a:latin typeface="Roboto Condensed" charset="0"/>
              <a:ea typeface="Roboto Condensed" charset="0"/>
              <a:cs typeface="Roboto Condensed" charset="0"/>
            </a:endParaRPr>
          </a:p>
        </p:txBody>
      </p:sp>
      <p:sp>
        <p:nvSpPr>
          <p:cNvPr id="10" name="Textfeld 9"/>
          <p:cNvSpPr txBox="1"/>
          <p:nvPr/>
        </p:nvSpPr>
        <p:spPr>
          <a:xfrm>
            <a:off x="3189473" y="3455473"/>
            <a:ext cx="2077813" cy="461665"/>
          </a:xfrm>
          <a:prstGeom prst="rect">
            <a:avLst/>
          </a:prstGeom>
          <a:noFill/>
        </p:spPr>
        <p:txBody>
          <a:bodyPr wrap="none" rtlCol="0">
            <a:spAutoFit/>
          </a:bodyPr>
          <a:lstStyle/>
          <a:p>
            <a:r>
              <a:rPr lang="de-DE" dirty="0" err="1" smtClean="0">
                <a:solidFill>
                  <a:srgbClr val="AFC400"/>
                </a:solidFill>
                <a:latin typeface="Roboto Condensed" charset="0"/>
                <a:ea typeface="Roboto Condensed" charset="0"/>
                <a:cs typeface="Roboto Condensed" charset="0"/>
              </a:rPr>
              <a:t>Bokashi</a:t>
            </a:r>
            <a:r>
              <a:rPr lang="de-DE" dirty="0" smtClean="0">
                <a:solidFill>
                  <a:srgbClr val="AFC400"/>
                </a:solidFill>
                <a:latin typeface="Roboto Condensed" charset="0"/>
                <a:ea typeface="Roboto Condensed" charset="0"/>
                <a:cs typeface="Roboto Condensed" charset="0"/>
              </a:rPr>
              <a:t> + Rotte</a:t>
            </a:r>
            <a:endParaRPr lang="de-DE" dirty="0">
              <a:solidFill>
                <a:srgbClr val="AFC400"/>
              </a:solidFill>
              <a:latin typeface="Roboto Condensed" charset="0"/>
              <a:ea typeface="Roboto Condensed" charset="0"/>
              <a:cs typeface="Roboto Condensed" charset="0"/>
            </a:endParaRPr>
          </a:p>
        </p:txBody>
      </p:sp>
      <p:sp>
        <p:nvSpPr>
          <p:cNvPr id="11" name="Textfeld 10"/>
          <p:cNvSpPr txBox="1"/>
          <p:nvPr/>
        </p:nvSpPr>
        <p:spPr>
          <a:xfrm>
            <a:off x="262572" y="3495359"/>
            <a:ext cx="7540847" cy="1015663"/>
          </a:xfrm>
          <a:prstGeom prst="rect">
            <a:avLst/>
          </a:prstGeom>
          <a:noFill/>
        </p:spPr>
        <p:txBody>
          <a:bodyPr wrap="none" rtlCol="0">
            <a:spAutoFit/>
          </a:bodyPr>
          <a:lstStyle/>
          <a:p>
            <a:r>
              <a:rPr lang="de-DE" sz="2000" b="1" dirty="0" smtClean="0">
                <a:solidFill>
                  <a:schemeClr val="tx1"/>
                </a:solidFill>
                <a:latin typeface="Roboto Condensed" charset="0"/>
                <a:ea typeface="Roboto Condensed" charset="0"/>
                <a:cs typeface="Roboto Condensed" charset="0"/>
              </a:rPr>
              <a:t>anaerobe + aerobe Technik</a:t>
            </a:r>
            <a:endParaRPr lang="de-DE" sz="2000" b="1" u="sng" dirty="0" smtClean="0">
              <a:solidFill>
                <a:schemeClr val="tx1"/>
              </a:solidFill>
              <a:latin typeface="Roboto Condensed" charset="0"/>
              <a:ea typeface="Roboto Condensed" charset="0"/>
              <a:cs typeface="Roboto Condensed" charset="0"/>
            </a:endParaRPr>
          </a:p>
          <a:p>
            <a:r>
              <a:rPr lang="de-DE" sz="2000" dirty="0">
                <a:solidFill>
                  <a:schemeClr val="tx1"/>
                </a:solidFill>
                <a:latin typeface="Roboto Condensed" charset="0"/>
                <a:ea typeface="Roboto Condensed" charset="0"/>
                <a:cs typeface="Roboto Condensed" charset="0"/>
              </a:rPr>
              <a:t>e</a:t>
            </a:r>
            <a:r>
              <a:rPr lang="de-DE" sz="2000" dirty="0" smtClean="0">
                <a:solidFill>
                  <a:schemeClr val="tx1"/>
                </a:solidFill>
                <a:latin typeface="Roboto Condensed" charset="0"/>
                <a:ea typeface="Roboto Condensed" charset="0"/>
                <a:cs typeface="Roboto Condensed" charset="0"/>
              </a:rPr>
              <a:t>rst Fermentieren und dann unter Sauerstoff Verrottung = Komposterde)</a:t>
            </a:r>
            <a:endParaRPr lang="de-DE" sz="2000" dirty="0">
              <a:solidFill>
                <a:schemeClr val="tx1"/>
              </a:solidFill>
              <a:latin typeface="Roboto Condensed" charset="0"/>
              <a:ea typeface="Roboto Condensed" charset="0"/>
              <a:cs typeface="Roboto Condensed" charset="0"/>
            </a:endParaRPr>
          </a:p>
          <a:p>
            <a:endParaRPr lang="de-DE" sz="2000" dirty="0">
              <a:solidFill>
                <a:schemeClr val="tx1"/>
              </a:solidFill>
              <a:latin typeface="Roboto Condensed" charset="0"/>
              <a:ea typeface="Roboto Condensed" charset="0"/>
              <a:cs typeface="Roboto Condensed" charset="0"/>
            </a:endParaRPr>
          </a:p>
        </p:txBody>
      </p:sp>
      <p:sp>
        <p:nvSpPr>
          <p:cNvPr id="3" name="Rechteck 2"/>
          <p:cNvSpPr/>
          <p:nvPr/>
        </p:nvSpPr>
        <p:spPr>
          <a:xfrm>
            <a:off x="2407782" y="2376227"/>
            <a:ext cx="1136850" cy="461665"/>
          </a:xfrm>
          <a:prstGeom prst="rect">
            <a:avLst/>
          </a:prstGeom>
        </p:spPr>
        <p:txBody>
          <a:bodyPr wrap="none">
            <a:spAutoFit/>
          </a:bodyPr>
          <a:lstStyle/>
          <a:p>
            <a:r>
              <a:rPr lang="de-DE" dirty="0" err="1">
                <a:solidFill>
                  <a:srgbClr val="AFC400"/>
                </a:solidFill>
                <a:latin typeface="Roboto Condensed" charset="0"/>
                <a:ea typeface="Roboto Condensed" charset="0"/>
                <a:cs typeface="Roboto Condensed" charset="0"/>
              </a:rPr>
              <a:t>Bokashi</a:t>
            </a:r>
            <a:endParaRPr lang="de-DE" dirty="0"/>
          </a:p>
        </p:txBody>
      </p:sp>
    </p:spTree>
    <p:extLst>
      <p:ext uri="{BB962C8B-B14F-4D97-AF65-F5344CB8AC3E}">
        <p14:creationId xmlns:p14="http://schemas.microsoft.com/office/powerpoint/2010/main" val="87069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fontScale="90000"/>
          </a:bodyPr>
          <a:lstStyle/>
          <a:p>
            <a:r>
              <a:rPr lang="de-DE" dirty="0" smtClean="0">
                <a:solidFill>
                  <a:srgbClr val="9CC03D"/>
                </a:solidFill>
                <a:latin typeface="Roboto Condensed" charset="0"/>
                <a:ea typeface="Roboto Condensed" charset="0"/>
                <a:cs typeface="Roboto Condensed" charset="0"/>
              </a:rPr>
              <a:t>Die Schließung von Stoffkreisläufen mit </a:t>
            </a:r>
            <a:br>
              <a:rPr lang="de-DE" dirty="0" smtClean="0">
                <a:solidFill>
                  <a:srgbClr val="9CC03D"/>
                </a:solidFill>
                <a:latin typeface="Roboto Condensed" charset="0"/>
                <a:ea typeface="Roboto Condensed" charset="0"/>
                <a:cs typeface="Roboto Condensed" charset="0"/>
              </a:rPr>
            </a:br>
            <a:r>
              <a:rPr lang="de-DE" dirty="0" smtClean="0">
                <a:solidFill>
                  <a:srgbClr val="9CC03D"/>
                </a:solidFill>
                <a:latin typeface="Roboto Condensed" charset="0"/>
                <a:ea typeface="Roboto Condensed" charset="0"/>
                <a:cs typeface="Roboto Condensed" charset="0"/>
              </a:rPr>
              <a:t>Terra </a:t>
            </a:r>
            <a:r>
              <a:rPr lang="de-DE" dirty="0" err="1" smtClean="0">
                <a:solidFill>
                  <a:srgbClr val="9CC03D"/>
                </a:solidFill>
                <a:latin typeface="Roboto Condensed" charset="0"/>
                <a:ea typeface="Roboto Condensed" charset="0"/>
                <a:cs typeface="Roboto Condensed" charset="0"/>
              </a:rPr>
              <a:t>Preta</a:t>
            </a:r>
            <a:r>
              <a:rPr lang="de-DE" dirty="0" smtClean="0">
                <a:solidFill>
                  <a:srgbClr val="9CC03D"/>
                </a:solidFill>
                <a:latin typeface="Roboto Condensed" charset="0"/>
                <a:ea typeface="Roboto Condensed" charset="0"/>
                <a:cs typeface="Roboto Condensed" charset="0"/>
              </a:rPr>
              <a:t> </a:t>
            </a:r>
            <a:r>
              <a:rPr lang="de-DE" dirty="0">
                <a:solidFill>
                  <a:srgbClr val="9CC03D"/>
                </a:solidFill>
                <a:latin typeface="Roboto Condensed" charset="0"/>
                <a:ea typeface="Roboto Condensed" charset="0"/>
                <a:cs typeface="Roboto Condensed" charset="0"/>
              </a:rPr>
              <a:t>T</a:t>
            </a:r>
            <a:r>
              <a:rPr lang="de-DE" dirty="0" smtClean="0">
                <a:solidFill>
                  <a:srgbClr val="9CC03D"/>
                </a:solidFill>
                <a:latin typeface="Roboto Condensed" charset="0"/>
                <a:ea typeface="Roboto Condensed" charset="0"/>
                <a:cs typeface="Roboto Condensed" charset="0"/>
              </a:rPr>
              <a:t>echnologie</a:t>
            </a:r>
            <a:endParaRPr lang="de-DE" dirty="0">
              <a:solidFill>
                <a:srgbClr val="9CC03D"/>
              </a:solidFill>
              <a:latin typeface="Roboto Condensed" charset="0"/>
              <a:ea typeface="Roboto Condensed" charset="0"/>
              <a:cs typeface="Roboto Condensed" charset="0"/>
            </a:endParaRPr>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000" y="1506298"/>
            <a:ext cx="6016000" cy="3384000"/>
          </a:xfrm>
          <a:prstGeom prst="rect">
            <a:avLst/>
          </a:prstGeom>
          <a:effectLst>
            <a:softEdge rad="114300"/>
          </a:effectLst>
        </p:spPr>
      </p:pic>
      <p:sp>
        <p:nvSpPr>
          <p:cNvPr id="5" name="Rectangle 16"/>
          <p:cNvSpPr>
            <a:spLocks noChangeArrowheads="1"/>
          </p:cNvSpPr>
          <p:nvPr/>
        </p:nvSpPr>
        <p:spPr bwMode="auto">
          <a:xfrm>
            <a:off x="1564000" y="4889941"/>
            <a:ext cx="60339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Videostill aus „Nachhaltige Nutzung mit Pflanzenkohle“ 2018</a:t>
            </a:r>
            <a:endParaRPr lang="de-DE" altLang="de-DE" sz="1000" dirty="0">
              <a:latin typeface="Roboto Condensed Light" charset="0"/>
              <a:ea typeface="Roboto Condensed Light" charset="0"/>
              <a:cs typeface="Roboto Condensed Light" charset="0"/>
            </a:endParaRPr>
          </a:p>
        </p:txBody>
      </p:sp>
      <p:pic>
        <p:nvPicPr>
          <p:cNvPr id="6" name="Bild 5"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7" name="Bild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Tree>
    <p:extLst>
      <p:ext uri="{BB962C8B-B14F-4D97-AF65-F5344CB8AC3E}">
        <p14:creationId xmlns:p14="http://schemas.microsoft.com/office/powerpoint/2010/main" val="21626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Users/bianca/Desktop/DBU - Biokohle/Öffentlichkeitsarbeit/_elemente/BBB_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2" name="Textfeld 1"/>
          <p:cNvSpPr txBox="1"/>
          <p:nvPr/>
        </p:nvSpPr>
        <p:spPr>
          <a:xfrm>
            <a:off x="827347" y="2312894"/>
            <a:ext cx="7724981" cy="461665"/>
          </a:xfrm>
          <a:prstGeom prst="rect">
            <a:avLst/>
          </a:prstGeom>
          <a:noFill/>
        </p:spPr>
        <p:txBody>
          <a:bodyPr wrap="square" rtlCol="0">
            <a:spAutoFit/>
          </a:bodyPr>
          <a:lstStyle/>
          <a:p>
            <a:r>
              <a:rPr lang="de-DE" dirty="0" smtClean="0">
                <a:solidFill>
                  <a:srgbClr val="FF0000"/>
                </a:solidFill>
                <a:latin typeface="Roboto Condensed" charset="0"/>
                <a:ea typeface="Roboto Condensed" charset="0"/>
                <a:cs typeface="Roboto Condensed" charset="0"/>
              </a:rPr>
              <a:t>Video: „Die Eigenschaften der Pflanzenkohle “ einfügen</a:t>
            </a:r>
            <a:endParaRPr lang="de-DE" dirty="0">
              <a:solidFill>
                <a:srgbClr val="FF0000"/>
              </a:solidFill>
              <a:latin typeface="Roboto Condensed" charset="0"/>
              <a:ea typeface="Roboto Condensed" charset="0"/>
              <a:cs typeface="Roboto Condensed" charset="0"/>
            </a:endParaRPr>
          </a:p>
        </p:txBody>
      </p:sp>
      <p:sp>
        <p:nvSpPr>
          <p:cNvPr id="6" name="Titel 1"/>
          <p:cNvSpPr txBox="1">
            <a:spLocks/>
          </p:cNvSpPr>
          <p:nvPr/>
        </p:nvSpPr>
        <p:spPr>
          <a:xfrm>
            <a:off x="457200" y="85052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dirty="0" smtClean="0">
                <a:solidFill>
                  <a:srgbClr val="AFC400"/>
                </a:solidFill>
                <a:latin typeface="Roboto Condensed" charset="0"/>
                <a:ea typeface="Roboto Condensed" charset="0"/>
                <a:cs typeface="Roboto Condensed" charset="0"/>
              </a:rPr>
              <a:t>Die Eigenschaften von Pflanzenkohle im Boden</a:t>
            </a:r>
            <a:endParaRPr lang="de-DE" dirty="0">
              <a:solidFill>
                <a:srgbClr val="AFC400"/>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1736546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222" y="2589324"/>
            <a:ext cx="4189658" cy="2854746"/>
          </a:xfrm>
          <a:prstGeom prst="rect">
            <a:avLst/>
          </a:prstGeom>
        </p:spPr>
      </p:pic>
      <p:sp>
        <p:nvSpPr>
          <p:cNvPr id="2" name="Titel 1"/>
          <p:cNvSpPr>
            <a:spLocks noGrp="1"/>
          </p:cNvSpPr>
          <p:nvPr>
            <p:ph type="title"/>
          </p:nvPr>
        </p:nvSpPr>
        <p:spPr>
          <a:xfrm>
            <a:off x="457200" y="791928"/>
            <a:ext cx="8229600" cy="857250"/>
          </a:xfrm>
        </p:spPr>
        <p:txBody>
          <a:bodyPr>
            <a:normAutofit/>
          </a:bodyPr>
          <a:lstStyle/>
          <a:p>
            <a:r>
              <a:rPr lang="de-DE" dirty="0" smtClean="0">
                <a:solidFill>
                  <a:srgbClr val="AFC400"/>
                </a:solidFill>
                <a:latin typeface="Roboto Condensed" charset="0"/>
                <a:ea typeface="Roboto Condensed" charset="0"/>
                <a:cs typeface="Roboto Condensed" charset="0"/>
              </a:rPr>
              <a:t>Die </a:t>
            </a:r>
            <a:r>
              <a:rPr lang="de-DE" dirty="0">
                <a:solidFill>
                  <a:srgbClr val="AFC400"/>
                </a:solidFill>
                <a:latin typeface="Roboto Condensed" charset="0"/>
                <a:ea typeface="Roboto Condensed" charset="0"/>
                <a:cs typeface="Roboto Condensed" charset="0"/>
              </a:rPr>
              <a:t>Potentiale </a:t>
            </a:r>
            <a:r>
              <a:rPr lang="de-DE" dirty="0" smtClean="0">
                <a:solidFill>
                  <a:srgbClr val="AFC400"/>
                </a:solidFill>
                <a:latin typeface="Roboto Condensed" charset="0"/>
                <a:ea typeface="Roboto Condensed" charset="0"/>
                <a:cs typeface="Roboto Condensed" charset="0"/>
              </a:rPr>
              <a:t>der Terra </a:t>
            </a:r>
            <a:r>
              <a:rPr lang="de-DE" dirty="0" err="1">
                <a:solidFill>
                  <a:srgbClr val="AFC400"/>
                </a:solidFill>
                <a:latin typeface="Roboto Condensed" charset="0"/>
                <a:ea typeface="Roboto Condensed" charset="0"/>
                <a:cs typeface="Roboto Condensed" charset="0"/>
              </a:rPr>
              <a:t>Preta</a:t>
            </a:r>
            <a:r>
              <a:rPr lang="de-DE" dirty="0">
                <a:solidFill>
                  <a:srgbClr val="AFC400"/>
                </a:solidFill>
                <a:latin typeface="Roboto Condensed" charset="0"/>
                <a:ea typeface="Roboto Condensed" charset="0"/>
                <a:cs typeface="Roboto Condensed" charset="0"/>
              </a:rPr>
              <a:t> Technologie</a:t>
            </a:r>
          </a:p>
        </p:txBody>
      </p:sp>
      <p:pic>
        <p:nvPicPr>
          <p:cNvPr id="8" name="Bild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7900" y="189758"/>
            <a:ext cx="1630995" cy="433127"/>
          </a:xfrm>
          <a:prstGeom prst="rect">
            <a:avLst/>
          </a:prstGeom>
        </p:spPr>
      </p:pic>
      <p:sp>
        <p:nvSpPr>
          <p:cNvPr id="11" name="Textfeld 10"/>
          <p:cNvSpPr txBox="1"/>
          <p:nvPr/>
        </p:nvSpPr>
        <p:spPr>
          <a:xfrm>
            <a:off x="5360222" y="1759479"/>
            <a:ext cx="1928812" cy="553998"/>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Erhöhte Adsorptionskapazität</a:t>
            </a:r>
            <a:endParaRPr lang="de-DE" sz="1500" dirty="0">
              <a:solidFill>
                <a:srgbClr val="5E4D27"/>
              </a:solidFill>
              <a:latin typeface="Roboto Condensed" charset="0"/>
              <a:ea typeface="Roboto Condensed" charset="0"/>
              <a:cs typeface="Roboto Condensed" charset="0"/>
            </a:endParaRPr>
          </a:p>
        </p:txBody>
      </p:sp>
      <p:sp>
        <p:nvSpPr>
          <p:cNvPr id="12" name="Textfeld 11"/>
          <p:cNvSpPr txBox="1"/>
          <p:nvPr/>
        </p:nvSpPr>
        <p:spPr>
          <a:xfrm>
            <a:off x="5752261" y="4105602"/>
            <a:ext cx="2894518" cy="553998"/>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Erhöhte </a:t>
            </a:r>
          </a:p>
          <a:p>
            <a:r>
              <a:rPr lang="de-DE" sz="1500" dirty="0" smtClean="0">
                <a:solidFill>
                  <a:srgbClr val="5E4D27"/>
                </a:solidFill>
                <a:latin typeface="Roboto Condensed" charset="0"/>
                <a:ea typeface="Roboto Condensed" charset="0"/>
                <a:cs typeface="Roboto Condensed" charset="0"/>
              </a:rPr>
              <a:t>Kationenaustauschkapazität</a:t>
            </a:r>
            <a:endParaRPr lang="de-DE" sz="1500" dirty="0">
              <a:solidFill>
                <a:srgbClr val="5E4D27"/>
              </a:solidFill>
              <a:latin typeface="Roboto Condensed" charset="0"/>
              <a:ea typeface="Roboto Condensed" charset="0"/>
              <a:cs typeface="Roboto Condensed" charset="0"/>
            </a:endParaRPr>
          </a:p>
        </p:txBody>
      </p:sp>
      <p:sp>
        <p:nvSpPr>
          <p:cNvPr id="13" name="Textfeld 12"/>
          <p:cNvSpPr txBox="1"/>
          <p:nvPr/>
        </p:nvSpPr>
        <p:spPr>
          <a:xfrm>
            <a:off x="7215188" y="2457788"/>
            <a:ext cx="1928812"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pH-Puffer</a:t>
            </a:r>
            <a:endParaRPr lang="de-DE" sz="1500" dirty="0">
              <a:solidFill>
                <a:srgbClr val="5E4D27"/>
              </a:solidFill>
              <a:latin typeface="Roboto Condensed" charset="0"/>
              <a:ea typeface="Roboto Condensed" charset="0"/>
              <a:cs typeface="Roboto Condensed" charset="0"/>
            </a:endParaRPr>
          </a:p>
        </p:txBody>
      </p:sp>
      <p:sp>
        <p:nvSpPr>
          <p:cNvPr id="14" name="Textfeld 13"/>
          <p:cNvSpPr txBox="1"/>
          <p:nvPr/>
        </p:nvSpPr>
        <p:spPr>
          <a:xfrm>
            <a:off x="554670" y="3167458"/>
            <a:ext cx="3308800"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Erhöhte Aktivität von Bodenorganismen</a:t>
            </a:r>
            <a:endParaRPr lang="de-DE" sz="1500" dirty="0">
              <a:solidFill>
                <a:srgbClr val="5E4D27"/>
              </a:solidFill>
              <a:latin typeface="Roboto Condensed" charset="0"/>
              <a:ea typeface="Roboto Condensed" charset="0"/>
              <a:cs typeface="Roboto Condensed" charset="0"/>
            </a:endParaRPr>
          </a:p>
        </p:txBody>
      </p:sp>
      <p:sp>
        <p:nvSpPr>
          <p:cNvPr id="15" name="Textfeld 14"/>
          <p:cNvSpPr txBox="1"/>
          <p:nvPr/>
        </p:nvSpPr>
        <p:spPr>
          <a:xfrm>
            <a:off x="554670" y="1696904"/>
            <a:ext cx="1928812"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Abfälle = Ressourcen</a:t>
            </a:r>
            <a:endParaRPr lang="de-DE" sz="1500" dirty="0">
              <a:solidFill>
                <a:srgbClr val="5E4D27"/>
              </a:solidFill>
              <a:latin typeface="Roboto Condensed" charset="0"/>
              <a:ea typeface="Roboto Condensed" charset="0"/>
              <a:cs typeface="Roboto Condensed" charset="0"/>
            </a:endParaRPr>
          </a:p>
        </p:txBody>
      </p:sp>
      <p:sp>
        <p:nvSpPr>
          <p:cNvPr id="16" name="Textfeld 15"/>
          <p:cNvSpPr txBox="1"/>
          <p:nvPr/>
        </p:nvSpPr>
        <p:spPr>
          <a:xfrm>
            <a:off x="1136722" y="4105602"/>
            <a:ext cx="1928812"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Erhöhte Erträge</a:t>
            </a:r>
          </a:p>
        </p:txBody>
      </p:sp>
      <p:sp>
        <p:nvSpPr>
          <p:cNvPr id="18" name="Textfeld 17"/>
          <p:cNvSpPr txBox="1"/>
          <p:nvPr/>
        </p:nvSpPr>
        <p:spPr>
          <a:xfrm>
            <a:off x="3065534" y="2690831"/>
            <a:ext cx="3658955"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Verminderte Emissionen von Treibhausgasen</a:t>
            </a:r>
            <a:endParaRPr lang="de-DE" sz="1500" dirty="0">
              <a:solidFill>
                <a:srgbClr val="5E4D27"/>
              </a:solidFill>
              <a:latin typeface="Roboto Condensed" charset="0"/>
              <a:ea typeface="Roboto Condensed" charset="0"/>
              <a:cs typeface="Roboto Condensed" charset="0"/>
            </a:endParaRPr>
          </a:p>
        </p:txBody>
      </p:sp>
      <p:sp>
        <p:nvSpPr>
          <p:cNvPr id="19" name="Textfeld 18"/>
          <p:cNvSpPr txBox="1"/>
          <p:nvPr/>
        </p:nvSpPr>
        <p:spPr>
          <a:xfrm>
            <a:off x="3431410" y="4359518"/>
            <a:ext cx="1928812"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Einsparung von Kosten</a:t>
            </a:r>
            <a:endParaRPr lang="de-DE" sz="1500" dirty="0">
              <a:solidFill>
                <a:srgbClr val="5E4D27"/>
              </a:solidFill>
              <a:latin typeface="Roboto Condensed" charset="0"/>
              <a:ea typeface="Roboto Condensed" charset="0"/>
              <a:cs typeface="Roboto Condensed" charset="0"/>
            </a:endParaRPr>
          </a:p>
        </p:txBody>
      </p:sp>
      <p:sp>
        <p:nvSpPr>
          <p:cNvPr id="17" name="Textfeld 16"/>
          <p:cNvSpPr txBox="1"/>
          <p:nvPr/>
        </p:nvSpPr>
        <p:spPr>
          <a:xfrm>
            <a:off x="554670" y="2275494"/>
            <a:ext cx="3587839"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Pflanzenkohle = langfristiger CO</a:t>
            </a:r>
            <a:r>
              <a:rPr lang="de-DE" sz="1500" baseline="-25000" dirty="0" smtClean="0">
                <a:solidFill>
                  <a:srgbClr val="5E4D27"/>
                </a:solidFill>
                <a:latin typeface="Roboto Condensed" charset="0"/>
                <a:ea typeface="Roboto Condensed" charset="0"/>
                <a:cs typeface="Roboto Condensed" charset="0"/>
              </a:rPr>
              <a:t>2</a:t>
            </a:r>
            <a:r>
              <a:rPr lang="de-DE" sz="1500" dirty="0" smtClean="0">
                <a:solidFill>
                  <a:srgbClr val="5E4D27"/>
                </a:solidFill>
                <a:latin typeface="Roboto Condensed" charset="0"/>
                <a:ea typeface="Roboto Condensed" charset="0"/>
                <a:cs typeface="Roboto Condensed" charset="0"/>
              </a:rPr>
              <a:t>-Speicher</a:t>
            </a:r>
            <a:endParaRPr lang="de-DE" sz="1500" dirty="0">
              <a:solidFill>
                <a:srgbClr val="5E4D27"/>
              </a:solidFill>
              <a:latin typeface="Roboto Condensed" charset="0"/>
              <a:ea typeface="Roboto Condensed" charset="0"/>
              <a:cs typeface="Roboto Condensed" charset="0"/>
            </a:endParaRPr>
          </a:p>
        </p:txBody>
      </p:sp>
      <p:sp>
        <p:nvSpPr>
          <p:cNvPr id="20" name="Textfeld 19"/>
          <p:cNvSpPr txBox="1"/>
          <p:nvPr/>
        </p:nvSpPr>
        <p:spPr>
          <a:xfrm>
            <a:off x="2899064" y="3605966"/>
            <a:ext cx="1928812"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Hochwertige Produkte</a:t>
            </a:r>
            <a:endParaRPr lang="de-DE" sz="1500" dirty="0">
              <a:solidFill>
                <a:srgbClr val="5E4D27"/>
              </a:solidFill>
              <a:latin typeface="Roboto Condensed" charset="0"/>
              <a:ea typeface="Roboto Condensed" charset="0"/>
              <a:cs typeface="Roboto Condensed" charset="0"/>
            </a:endParaRPr>
          </a:p>
        </p:txBody>
      </p:sp>
      <p:pic>
        <p:nvPicPr>
          <p:cNvPr id="21" name="Bild 20" descr="/Users/bianca/Desktop/DBU - Biokohle/Öffentlichkeitsarbeit/_elemente/BBB_Log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Tree>
    <p:extLst>
      <p:ext uri="{BB962C8B-B14F-4D97-AF65-F5344CB8AC3E}">
        <p14:creationId xmlns:p14="http://schemas.microsoft.com/office/powerpoint/2010/main" val="184034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P spid="19" grpId="0"/>
      <p:bldP spid="1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55000" lnSpcReduction="20000"/>
          </a:bodyPr>
          <a:lstStyle/>
          <a:p>
            <a:pPr marL="0" indent="0">
              <a:buNone/>
            </a:pPr>
            <a:r>
              <a:rPr lang="de-DE" b="1" dirty="0">
                <a:latin typeface="Roboto Condensed" charset="0"/>
                <a:ea typeface="Roboto Condensed" charset="0"/>
                <a:cs typeface="Roboto Condensed" charset="0"/>
              </a:rPr>
              <a:t>Herausgeberin:</a:t>
            </a:r>
          </a:p>
          <a:p>
            <a:pPr marL="0" indent="0">
              <a:buNone/>
            </a:pPr>
            <a:r>
              <a:rPr lang="de-DE" dirty="0">
                <a:latin typeface="Roboto Condensed" charset="0"/>
                <a:ea typeface="Roboto Condensed" charset="0"/>
                <a:cs typeface="Roboto Condensed" charset="0"/>
              </a:rPr>
              <a:t>Freie Universität Berlin</a:t>
            </a:r>
          </a:p>
          <a:p>
            <a:pPr marL="0" indent="0">
              <a:buNone/>
            </a:pPr>
            <a:r>
              <a:rPr lang="de-DE" dirty="0">
                <a:latin typeface="Roboto Condensed" charset="0"/>
                <a:ea typeface="Roboto Condensed" charset="0"/>
                <a:cs typeface="Roboto Condensed" charset="0"/>
              </a:rPr>
              <a:t>Fachbereich Geowissenschaften</a:t>
            </a:r>
          </a:p>
          <a:p>
            <a:pPr marL="0" indent="0">
              <a:buNone/>
            </a:pPr>
            <a:r>
              <a:rPr lang="de-DE" dirty="0">
                <a:latin typeface="Roboto Condensed" charset="0"/>
                <a:ea typeface="Roboto Condensed" charset="0"/>
                <a:cs typeface="Roboto Condensed" charset="0"/>
              </a:rPr>
              <a:t>AG Geoökologie</a:t>
            </a:r>
          </a:p>
          <a:p>
            <a:pPr marL="0" indent="0">
              <a:buNone/>
            </a:pPr>
            <a:r>
              <a:rPr lang="de-DE" dirty="0">
                <a:latin typeface="Roboto Condensed" charset="0"/>
                <a:ea typeface="Roboto Condensed" charset="0"/>
                <a:cs typeface="Roboto Condensed" charset="0"/>
              </a:rPr>
              <a:t>Prof. Dr. </a:t>
            </a:r>
            <a:r>
              <a:rPr lang="de-DE" dirty="0" err="1">
                <a:latin typeface="Roboto Condensed" charset="0"/>
                <a:ea typeface="Roboto Condensed" charset="0"/>
                <a:cs typeface="Roboto Condensed" charset="0"/>
              </a:rPr>
              <a:t>mult</a:t>
            </a:r>
            <a:r>
              <a:rPr lang="de-DE" dirty="0">
                <a:latin typeface="Roboto Condensed" charset="0"/>
                <a:ea typeface="Roboto Condensed" charset="0"/>
                <a:cs typeface="Roboto Condensed" charset="0"/>
              </a:rPr>
              <a:t>. Dr. h.c. Konstantin </a:t>
            </a:r>
            <a:r>
              <a:rPr lang="de-DE" dirty="0" err="1">
                <a:latin typeface="Roboto Condensed" charset="0"/>
                <a:ea typeface="Roboto Condensed" charset="0"/>
                <a:cs typeface="Roboto Condensed" charset="0"/>
              </a:rPr>
              <a:t>Terytze</a:t>
            </a:r>
            <a:endParaRPr lang="de-DE" dirty="0">
              <a:latin typeface="Roboto Condensed" charset="0"/>
              <a:ea typeface="Roboto Condensed" charset="0"/>
              <a:cs typeface="Roboto Condensed" charset="0"/>
            </a:endParaRPr>
          </a:p>
          <a:p>
            <a:pPr marL="0" indent="0">
              <a:buNone/>
            </a:pPr>
            <a:r>
              <a:rPr lang="de-DE" dirty="0">
                <a:latin typeface="Roboto Condensed" charset="0"/>
                <a:ea typeface="Roboto Condensed" charset="0"/>
                <a:cs typeface="Roboto Condensed" charset="0"/>
              </a:rPr>
              <a:t>Malteser Str. 74-100, Haus G</a:t>
            </a:r>
          </a:p>
          <a:p>
            <a:pPr marL="0" indent="0">
              <a:buNone/>
            </a:pPr>
            <a:r>
              <a:rPr lang="de-DE" dirty="0">
                <a:latin typeface="Roboto Condensed" charset="0"/>
                <a:ea typeface="Roboto Condensed" charset="0"/>
                <a:cs typeface="Roboto Condensed" charset="0"/>
              </a:rPr>
              <a:t>12249 Berlin</a:t>
            </a:r>
          </a:p>
          <a:p>
            <a:pPr marL="0" indent="0">
              <a:buNone/>
            </a:pPr>
            <a:r>
              <a:rPr lang="de-DE" dirty="0">
                <a:latin typeface="Roboto Condensed" charset="0"/>
                <a:ea typeface="Roboto Condensed" charset="0"/>
                <a:cs typeface="Roboto Condensed" charset="0"/>
              </a:rPr>
              <a:t>Web: </a:t>
            </a:r>
            <a:r>
              <a:rPr lang="de-DE" dirty="0" smtClean="0">
                <a:latin typeface="Roboto Condensed" charset="0"/>
                <a:ea typeface="Roboto Condensed" charset="0"/>
                <a:cs typeface="Roboto Condensed" charset="0"/>
                <a:hlinkClick r:id="rId2"/>
              </a:rPr>
              <a:t>https://bodenberufsbildung.com</a:t>
            </a:r>
            <a:endParaRPr lang="de-DE" dirty="0" smtClean="0">
              <a:latin typeface="Roboto Condensed" charset="0"/>
              <a:ea typeface="Roboto Condensed" charset="0"/>
              <a:cs typeface="Roboto Condensed" charset="0"/>
            </a:endParaRPr>
          </a:p>
          <a:p>
            <a:pPr marL="0" indent="0">
              <a:buNone/>
            </a:pPr>
            <a:endParaRPr lang="de-DE" dirty="0">
              <a:latin typeface="Roboto Condensed" charset="0"/>
              <a:ea typeface="Roboto Condensed" charset="0"/>
              <a:cs typeface="Roboto Condensed" charset="0"/>
            </a:endParaRPr>
          </a:p>
          <a:p>
            <a:pPr marL="0" indent="0">
              <a:buNone/>
            </a:pPr>
            <a:r>
              <a:rPr lang="de-DE" b="1" dirty="0" smtClean="0">
                <a:latin typeface="Roboto Condensed" charset="0"/>
                <a:ea typeface="Roboto Condensed" charset="0"/>
                <a:cs typeface="Roboto Condensed" charset="0"/>
              </a:rPr>
              <a:t>Autorin</a:t>
            </a:r>
            <a:r>
              <a:rPr lang="de-DE" b="1" dirty="0">
                <a:latin typeface="Roboto Condensed" charset="0"/>
                <a:ea typeface="Roboto Condensed" charset="0"/>
                <a:cs typeface="Roboto Condensed" charset="0"/>
              </a:rPr>
              <a:t>:</a:t>
            </a:r>
          </a:p>
          <a:p>
            <a:pPr marL="0" indent="0">
              <a:buNone/>
            </a:pPr>
            <a:r>
              <a:rPr lang="de-DE" dirty="0">
                <a:latin typeface="Roboto Condensed" charset="0"/>
                <a:ea typeface="Roboto Condensed" charset="0"/>
                <a:cs typeface="Roboto Condensed" charset="0"/>
              </a:rPr>
              <a:t>Dr. Bianca Schemel</a:t>
            </a:r>
          </a:p>
          <a:p>
            <a:pPr marL="0" indent="0">
              <a:buNone/>
            </a:pPr>
            <a:r>
              <a:rPr lang="de-DE" dirty="0">
                <a:latin typeface="Roboto Condensed" charset="0"/>
                <a:ea typeface="Roboto Condensed" charset="0"/>
                <a:cs typeface="Roboto Condensed" charset="0"/>
              </a:rPr>
              <a:t>unter der Mitarbeit der AG Geoökologie: Lina </a:t>
            </a:r>
            <a:r>
              <a:rPr lang="de-DE" dirty="0" err="1">
                <a:latin typeface="Roboto Condensed" charset="0"/>
                <a:ea typeface="Roboto Condensed" charset="0"/>
                <a:cs typeface="Roboto Condensed" charset="0"/>
              </a:rPr>
              <a:t>Geiges</a:t>
            </a:r>
            <a:r>
              <a:rPr lang="de-DE" dirty="0">
                <a:latin typeface="Roboto Condensed" charset="0"/>
                <a:ea typeface="Roboto Condensed" charset="0"/>
                <a:cs typeface="Roboto Condensed" charset="0"/>
              </a:rPr>
              <a:t>-Erzgräber, Dr. Robert Wagner, René Schatten, Dr. Ines Vogel, Dr. Ursula Weiß, Prof. Dr. </a:t>
            </a:r>
            <a:r>
              <a:rPr lang="de-DE" dirty="0" err="1">
                <a:latin typeface="Roboto Condensed" charset="0"/>
                <a:ea typeface="Roboto Condensed" charset="0"/>
                <a:cs typeface="Roboto Condensed" charset="0"/>
              </a:rPr>
              <a:t>mult</a:t>
            </a:r>
            <a:r>
              <a:rPr lang="de-DE" dirty="0">
                <a:latin typeface="Roboto Condensed" charset="0"/>
                <a:ea typeface="Roboto Condensed" charset="0"/>
                <a:cs typeface="Roboto Condensed" charset="0"/>
              </a:rPr>
              <a:t>. Dr. h.c. Konstantin </a:t>
            </a:r>
            <a:r>
              <a:rPr lang="de-DE" dirty="0" err="1">
                <a:latin typeface="Roboto Condensed" charset="0"/>
                <a:ea typeface="Roboto Condensed" charset="0"/>
                <a:cs typeface="Roboto Condensed" charset="0"/>
              </a:rPr>
              <a:t>Terytze</a:t>
            </a:r>
            <a:endParaRPr lang="de-DE" dirty="0">
              <a:latin typeface="Roboto Condensed" charset="0"/>
              <a:ea typeface="Roboto Condensed" charset="0"/>
              <a:cs typeface="Roboto Condensed" charset="0"/>
            </a:endParaRPr>
          </a:p>
          <a:p>
            <a:pPr marL="0" indent="0">
              <a:buNone/>
            </a:pPr>
            <a:r>
              <a:rPr lang="de-DE" dirty="0">
                <a:latin typeface="Roboto Condensed" charset="0"/>
                <a:ea typeface="Roboto Condensed" charset="0"/>
                <a:cs typeface="Roboto Condensed" charset="0"/>
              </a:rPr>
              <a:t> </a:t>
            </a:r>
          </a:p>
          <a:p>
            <a:pPr marL="0" indent="0">
              <a:buNone/>
            </a:pPr>
            <a:r>
              <a:rPr lang="de-DE" b="1" dirty="0">
                <a:latin typeface="Roboto Condensed" charset="0"/>
                <a:ea typeface="Roboto Condensed" charset="0"/>
                <a:cs typeface="Roboto Condensed" charset="0"/>
              </a:rPr>
              <a:t>Illustrationen: </a:t>
            </a:r>
            <a:r>
              <a:rPr lang="de-DE" dirty="0">
                <a:latin typeface="Roboto Condensed" charset="0"/>
                <a:ea typeface="Roboto Condensed" charset="0"/>
                <a:cs typeface="Roboto Condensed" charset="0"/>
              </a:rPr>
              <a:t>Heide </a:t>
            </a:r>
            <a:r>
              <a:rPr lang="de-DE" dirty="0" err="1">
                <a:latin typeface="Roboto Condensed" charset="0"/>
                <a:ea typeface="Roboto Condensed" charset="0"/>
                <a:cs typeface="Roboto Condensed" charset="0"/>
              </a:rPr>
              <a:t>Kolling</a:t>
            </a:r>
            <a:r>
              <a:rPr lang="de-DE" dirty="0">
                <a:latin typeface="Roboto Condensed" charset="0"/>
                <a:ea typeface="Roboto Condensed" charset="0"/>
                <a:cs typeface="Roboto Condensed" charset="0"/>
              </a:rPr>
              <a:t>, </a:t>
            </a:r>
            <a:r>
              <a:rPr lang="de-DE" dirty="0">
                <a:latin typeface="Roboto Condensed" charset="0"/>
                <a:ea typeface="Roboto Condensed" charset="0"/>
                <a:cs typeface="Roboto Condensed" charset="0"/>
                <a:hlinkClick r:id="rId3"/>
              </a:rPr>
              <a:t>https://neonfisch.de</a:t>
            </a:r>
            <a:r>
              <a:rPr lang="de-DE" dirty="0" smtClean="0">
                <a:latin typeface="Roboto Condensed" charset="0"/>
                <a:ea typeface="Roboto Condensed" charset="0"/>
                <a:cs typeface="Roboto Condensed" charset="0"/>
                <a:hlinkClick r:id="rId3"/>
              </a:rPr>
              <a:t>/</a:t>
            </a:r>
            <a:endParaRPr lang="de-DE" dirty="0" smtClean="0">
              <a:latin typeface="Roboto Condensed" charset="0"/>
              <a:ea typeface="Roboto Condensed" charset="0"/>
              <a:cs typeface="Roboto Condensed" charset="0"/>
            </a:endParaRPr>
          </a:p>
          <a:p>
            <a:pPr marL="0" indent="0">
              <a:buNone/>
            </a:pPr>
            <a:endParaRPr lang="de-DE" dirty="0">
              <a:latin typeface="Roboto Condensed" charset="0"/>
              <a:ea typeface="Roboto Condensed" charset="0"/>
              <a:cs typeface="Roboto Condensed" charset="0"/>
            </a:endParaRPr>
          </a:p>
          <a:p>
            <a:endParaRPr lang="de-DE" dirty="0">
              <a:latin typeface="Roboto Condensed" charset="0"/>
              <a:ea typeface="Roboto Condensed" charset="0"/>
              <a:cs typeface="Roboto Condensed" charset="0"/>
            </a:endParaRPr>
          </a:p>
        </p:txBody>
      </p:sp>
      <p:pic>
        <p:nvPicPr>
          <p:cNvPr id="5" name="Bild 4" descr="/Users/bianca/Desktop/DBU - Biokohle/Öffentlichkeitsarbeit/_elemente/BBB_Logo.png"/>
          <p:cNvPicPr/>
          <p:nvPr/>
        </p:nvPicPr>
        <p:blipFill>
          <a:blip r:embed="rId4">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106351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00151"/>
            <a:ext cx="8021782" cy="3394472"/>
          </a:xfrm>
        </p:spPr>
        <p:txBody>
          <a:bodyPr>
            <a:normAutofit/>
          </a:bodyPr>
          <a:lstStyle/>
          <a:p>
            <a:pPr marL="0" indent="0">
              <a:buNone/>
            </a:pPr>
            <a:r>
              <a:rPr lang="de-DE" sz="1300" dirty="0">
                <a:latin typeface="Roboto Condensed" charset="0"/>
                <a:ea typeface="Roboto Condensed" charset="0"/>
                <a:cs typeface="Roboto Condensed" charset="0"/>
              </a:rPr>
              <a:t>Die Bildungsmaterialien entstanden im Rahmen des Projektes:</a:t>
            </a:r>
          </a:p>
          <a:p>
            <a:pPr marL="0" indent="0">
              <a:buNone/>
            </a:pPr>
            <a:r>
              <a:rPr lang="de-DE" sz="1300" dirty="0">
                <a:latin typeface="Roboto Condensed" charset="0"/>
                <a:ea typeface="Roboto Condensed" charset="0"/>
                <a:cs typeface="Roboto Condensed" charset="0"/>
              </a:rPr>
              <a:t>Antragstitel: Verwertung von Gemüse- und Grünschnittabfällen zur</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Herstellung von Pflanzenkohlesubstrat für ein klimafreundliches Gärtnern –</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Modellprojekte in der Berufsbildung für nachhaltige Entwicklung</a:t>
            </a:r>
          </a:p>
          <a:p>
            <a:pPr marL="0" indent="0">
              <a:buNone/>
            </a:pPr>
            <a:r>
              <a:rPr lang="de-DE" sz="1300" dirty="0">
                <a:latin typeface="Roboto Condensed" charset="0"/>
                <a:ea typeface="Roboto Condensed" charset="0"/>
                <a:cs typeface="Roboto Condensed" charset="0"/>
              </a:rPr>
              <a:t>Bewilligungsempfänger: Arbeitsgruppe Geoökologie an der Freien Universität Berlin</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Projektzeitraum: 01.04.2017 – 31.09.2019</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Projektnummer: </a:t>
            </a:r>
            <a:r>
              <a:rPr lang="de-DE" sz="1300" dirty="0" smtClean="0">
                <a:latin typeface="Roboto Condensed" charset="0"/>
                <a:ea typeface="Roboto Condensed" charset="0"/>
                <a:cs typeface="Roboto Condensed" charset="0"/>
              </a:rPr>
              <a:t>32783/01</a:t>
            </a:r>
          </a:p>
          <a:p>
            <a:pPr marL="0" indent="0">
              <a:buNone/>
            </a:pPr>
            <a:endParaRPr lang="de-DE" sz="1300" dirty="0" smtClean="0">
              <a:latin typeface="Roboto Condensed" charset="0"/>
              <a:ea typeface="Roboto Condensed" charset="0"/>
              <a:cs typeface="Roboto Condensed" charset="0"/>
            </a:endParaRPr>
          </a:p>
          <a:p>
            <a:pPr marL="0" indent="0">
              <a:buNone/>
            </a:pPr>
            <a:endParaRPr lang="de-DE" sz="1300" dirty="0">
              <a:latin typeface="Roboto Condensed" charset="0"/>
              <a:ea typeface="Roboto Condensed" charset="0"/>
              <a:cs typeface="Roboto Condensed" charset="0"/>
            </a:endParaRPr>
          </a:p>
          <a:p>
            <a:pPr marL="0" indent="0">
              <a:buNone/>
            </a:pPr>
            <a:r>
              <a:rPr lang="de-DE" sz="1300" dirty="0">
                <a:latin typeface="Roboto Condensed" charset="0"/>
                <a:ea typeface="Roboto Condensed" charset="0"/>
                <a:cs typeface="Roboto Condensed" charset="0"/>
              </a:rPr>
              <a:t>Die Nutzung des Materials steht unter </a:t>
            </a:r>
            <a:r>
              <a:rPr lang="de-DE" sz="1300" dirty="0" err="1">
                <a:latin typeface="Roboto Condensed" charset="0"/>
                <a:ea typeface="Roboto Condensed" charset="0"/>
                <a:cs typeface="Roboto Condensed" charset="0"/>
              </a:rPr>
              <a:t>creativ</a:t>
            </a:r>
            <a:r>
              <a:rPr lang="de-DE" sz="1300" dirty="0">
                <a:latin typeface="Roboto Condensed" charset="0"/>
                <a:ea typeface="Roboto Condensed" charset="0"/>
                <a:cs typeface="Roboto Condensed" charset="0"/>
              </a:rPr>
              <a:t> </a:t>
            </a:r>
            <a:r>
              <a:rPr lang="de-DE" sz="1300" dirty="0" err="1">
                <a:latin typeface="Roboto Condensed" charset="0"/>
                <a:ea typeface="Roboto Condensed" charset="0"/>
                <a:cs typeface="Roboto Condensed" charset="0"/>
              </a:rPr>
              <a:t>commons</a:t>
            </a:r>
            <a:r>
              <a:rPr lang="de-DE" sz="1300" dirty="0">
                <a:latin typeface="Roboto Condensed" charset="0"/>
                <a:ea typeface="Roboto Condensed" charset="0"/>
                <a:cs typeface="Roboto Condensed" charset="0"/>
              </a:rPr>
              <a:t>. Die Namen der Urheber*innen und Förderer müssen genannt werden. Es darf für nicht kommerzielle Zwecke verwendet und bearbeitet werden.</a:t>
            </a:r>
          </a:p>
          <a:p>
            <a:pPr marL="0" indent="0">
              <a:buNone/>
            </a:pPr>
            <a:endParaRPr lang="de-DE" sz="1300" dirty="0" smtClean="0">
              <a:latin typeface="Roboto Condensed" charset="0"/>
              <a:ea typeface="Roboto Condensed" charset="0"/>
              <a:cs typeface="Roboto Condensed" charset="0"/>
            </a:endParaRPr>
          </a:p>
          <a:p>
            <a:pPr marL="0" indent="0">
              <a:buNone/>
            </a:pPr>
            <a:endParaRPr lang="de-DE" dirty="0" smtClean="0"/>
          </a:p>
          <a:p>
            <a:pPr marL="0" indent="0">
              <a:buNone/>
            </a:pPr>
            <a:endParaRPr lang="de-DE" dirty="0"/>
          </a:p>
        </p:txBody>
      </p:sp>
      <p:pic>
        <p:nvPicPr>
          <p:cNvPr id="5" name="Bild 4" descr="/Users/bianca/Desktop/DBU - Biokohle/Öffentlichkeitsarbeit/_elemente/BBB_Logo.png"/>
          <p:cNvPicPr/>
          <p:nvPr/>
        </p:nvPicPr>
        <p:blipFill>
          <a:blip r:embed="rId2">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descr="con CC BY NC EUR"/>
          <p:cNvPicPr/>
          <p:nvPr/>
        </p:nvPicPr>
        <p:blipFill>
          <a:blip r:embed="rId3">
            <a:extLst>
              <a:ext uri="{28A0092B-C50C-407E-A947-70E740481C1C}">
                <a14:useLocalDpi xmlns:a14="http://schemas.microsoft.com/office/drawing/2010/main" val="0"/>
              </a:ext>
            </a:extLst>
          </a:blip>
          <a:srcRect/>
          <a:stretch>
            <a:fillRect/>
          </a:stretch>
        </p:blipFill>
        <p:spPr bwMode="auto">
          <a:xfrm>
            <a:off x="581895" y="3681493"/>
            <a:ext cx="2600960" cy="913130"/>
          </a:xfrm>
          <a:prstGeom prst="rect">
            <a:avLst/>
          </a:prstGeom>
          <a:noFill/>
          <a:ln>
            <a:noFill/>
          </a:ln>
        </p:spPr>
      </p:pic>
      <p:pic>
        <p:nvPicPr>
          <p:cNvPr id="7" name="Bild 6" descr="DBU%20-%20Biokohle/Verwaltung:%20Kommunikation/DBU-Logo.jpeg"/>
          <p:cNvPicPr/>
          <p:nvPr/>
        </p:nvPicPr>
        <p:blipFill>
          <a:blip r:embed="rId4" cstate="print">
            <a:extLst>
              <a:ext uri="{28A0092B-C50C-407E-A947-70E740481C1C}">
                <a14:useLocalDpi xmlns:a14="http://schemas.microsoft.com/office/drawing/2010/main"/>
              </a:ext>
            </a:extLst>
          </a:blip>
          <a:srcRect/>
          <a:stretch>
            <a:fillRect/>
          </a:stretch>
        </p:blipFill>
        <p:spPr bwMode="auto">
          <a:xfrm>
            <a:off x="6060506" y="924442"/>
            <a:ext cx="1972945" cy="1972945"/>
          </a:xfrm>
          <a:prstGeom prst="rect">
            <a:avLst/>
          </a:prstGeom>
          <a:noFill/>
          <a:ln>
            <a:noFill/>
          </a:ln>
        </p:spPr>
      </p:pic>
      <p:pic>
        <p:nvPicPr>
          <p:cNvPr id="8" name="Bild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93656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2"/>
          <p:cNvPicPr>
            <a:picLocks noChangeAspect="1"/>
          </p:cNvPicPr>
          <p:nvPr/>
        </p:nvPicPr>
        <p:blipFill rotWithShape="1">
          <a:blip r:embed="rId3">
            <a:extLst>
              <a:ext uri="{28A0092B-C50C-407E-A947-70E740481C1C}">
                <a14:useLocalDpi xmlns:a14="http://schemas.microsoft.com/office/drawing/2010/main" val="0"/>
              </a:ext>
            </a:extLst>
          </a:blip>
          <a:srcRect l="28826" t="24472"/>
          <a:stretch/>
        </p:blipFill>
        <p:spPr>
          <a:xfrm>
            <a:off x="4168756" y="2317602"/>
            <a:ext cx="4579188" cy="1715853"/>
          </a:xfrm>
          <a:prstGeom prst="rect">
            <a:avLst/>
          </a:prstGeom>
        </p:spPr>
      </p:pic>
      <p:pic>
        <p:nvPicPr>
          <p:cNvPr id="5" name="Bild 2"/>
          <p:cNvPicPr>
            <a:picLocks noChangeAspect="1"/>
          </p:cNvPicPr>
          <p:nvPr/>
        </p:nvPicPr>
        <p:blipFill rotWithShape="1">
          <a:blip r:embed="rId3">
            <a:extLst>
              <a:ext uri="{28A0092B-C50C-407E-A947-70E740481C1C}">
                <a14:useLocalDpi xmlns:a14="http://schemas.microsoft.com/office/drawing/2010/main" val="0"/>
              </a:ext>
            </a:extLst>
          </a:blip>
          <a:srcRect r="71007"/>
          <a:stretch/>
        </p:blipFill>
        <p:spPr>
          <a:xfrm>
            <a:off x="624159" y="1595001"/>
            <a:ext cx="2002137" cy="2438454"/>
          </a:xfrm>
          <a:prstGeom prst="rect">
            <a:avLst/>
          </a:prstGeom>
        </p:spPr>
      </p:pic>
      <p:sp>
        <p:nvSpPr>
          <p:cNvPr id="6" name="Rechteck 5"/>
          <p:cNvSpPr/>
          <p:nvPr/>
        </p:nvSpPr>
        <p:spPr>
          <a:xfrm rot="16200000">
            <a:off x="3300099" y="3012846"/>
            <a:ext cx="1507016" cy="335368"/>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de-DE" sz="1600" dirty="0" smtClean="0">
                <a:ln w="0"/>
                <a:solidFill>
                  <a:srgbClr val="AFC400"/>
                </a:solidFill>
                <a:latin typeface="Roboto Condensed" charset="0"/>
                <a:ea typeface="Roboto Condensed" charset="0"/>
                <a:cs typeface="Roboto Condensed" charset="0"/>
              </a:rPr>
              <a:t>Abbau</a:t>
            </a:r>
            <a:endParaRPr lang="de-DE" sz="1600" dirty="0">
              <a:ln w="0"/>
              <a:solidFill>
                <a:srgbClr val="AFC400"/>
              </a:solidFill>
              <a:latin typeface="Roboto Condensed" charset="0"/>
              <a:ea typeface="Roboto Condensed" charset="0"/>
              <a:cs typeface="Roboto Condensed" charset="0"/>
            </a:endParaRPr>
          </a:p>
        </p:txBody>
      </p:sp>
      <p:pic>
        <p:nvPicPr>
          <p:cNvPr id="7" name="Bild 2"/>
          <p:cNvPicPr>
            <a:picLocks noChangeAspect="1"/>
          </p:cNvPicPr>
          <p:nvPr/>
        </p:nvPicPr>
        <p:blipFill rotWithShape="1">
          <a:blip r:embed="rId3">
            <a:extLst>
              <a:ext uri="{28A0092B-C50C-407E-A947-70E740481C1C}">
                <a14:useLocalDpi xmlns:a14="http://schemas.microsoft.com/office/drawing/2010/main" val="0"/>
              </a:ext>
            </a:extLst>
          </a:blip>
          <a:srcRect l="29208" t="50285" r="56338" b="24872"/>
          <a:stretch/>
        </p:blipFill>
        <p:spPr>
          <a:xfrm>
            <a:off x="2996885" y="2913594"/>
            <a:ext cx="889038" cy="539555"/>
          </a:xfrm>
          <a:prstGeom prst="rect">
            <a:avLst/>
          </a:prstGeom>
        </p:spPr>
      </p:pic>
      <p:sp>
        <p:nvSpPr>
          <p:cNvPr id="8" name="Rechteck 7"/>
          <p:cNvSpPr/>
          <p:nvPr/>
        </p:nvSpPr>
        <p:spPr>
          <a:xfrm rot="16200000">
            <a:off x="1827589" y="2822747"/>
            <a:ext cx="1507016" cy="914400"/>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de-DE" sz="1400" dirty="0" err="1" smtClean="0">
                <a:ln w="0"/>
                <a:solidFill>
                  <a:srgbClr val="AFC400"/>
                </a:solidFill>
                <a:latin typeface="Roboto Condensed" charset="0"/>
                <a:ea typeface="Roboto Condensed" charset="0"/>
                <a:cs typeface="Roboto Condensed" charset="0"/>
              </a:rPr>
              <a:t>Bokashi</a:t>
            </a:r>
            <a:r>
              <a:rPr lang="de-DE" sz="1400" dirty="0" smtClean="0">
                <a:ln w="0"/>
                <a:solidFill>
                  <a:srgbClr val="AFC400"/>
                </a:solidFill>
                <a:latin typeface="Roboto Condensed" charset="0"/>
                <a:ea typeface="Roboto Condensed" charset="0"/>
                <a:cs typeface="Roboto Condensed" charset="0"/>
              </a:rPr>
              <a:t>: Konservierung durch Fermentation</a:t>
            </a:r>
            <a:endParaRPr lang="de-DE" sz="1400" dirty="0">
              <a:ln w="0"/>
              <a:solidFill>
                <a:srgbClr val="AFC400"/>
              </a:solidFill>
              <a:latin typeface="Roboto Condensed" charset="0"/>
              <a:ea typeface="Roboto Condensed" charset="0"/>
              <a:cs typeface="Roboto Condensed" charset="0"/>
            </a:endParaRPr>
          </a:p>
        </p:txBody>
      </p:sp>
      <p:sp>
        <p:nvSpPr>
          <p:cNvPr id="10" name="Rechteck 9"/>
          <p:cNvSpPr/>
          <p:nvPr/>
        </p:nvSpPr>
        <p:spPr>
          <a:xfrm>
            <a:off x="4221291" y="1480632"/>
            <a:ext cx="1507016" cy="914400"/>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de-DE" sz="1600" b="1" dirty="0" err="1" smtClean="0">
                <a:ln w="0"/>
                <a:solidFill>
                  <a:srgbClr val="AFC400"/>
                </a:solidFill>
                <a:latin typeface="Roboto Condensed" charset="0"/>
                <a:ea typeface="Roboto Condensed" charset="0"/>
                <a:cs typeface="Roboto Condensed" charset="0"/>
              </a:rPr>
              <a:t>Vererdung</a:t>
            </a:r>
            <a:endParaRPr lang="de-DE" sz="1600" b="1" dirty="0">
              <a:ln w="0"/>
              <a:solidFill>
                <a:srgbClr val="AFC400"/>
              </a:solidFill>
              <a:latin typeface="Roboto Condensed" charset="0"/>
              <a:ea typeface="Roboto Condensed" charset="0"/>
              <a:cs typeface="Roboto Condensed" charset="0"/>
            </a:endParaRPr>
          </a:p>
        </p:txBody>
      </p:sp>
      <p:sp>
        <p:nvSpPr>
          <p:cNvPr id="11" name="Rechteck 10"/>
          <p:cNvSpPr/>
          <p:nvPr/>
        </p:nvSpPr>
        <p:spPr>
          <a:xfrm>
            <a:off x="6768603" y="1495000"/>
            <a:ext cx="1507016" cy="914400"/>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de-DE" sz="1600" b="1" dirty="0" smtClean="0">
                <a:ln w="0"/>
                <a:solidFill>
                  <a:srgbClr val="AFC400"/>
                </a:solidFill>
                <a:latin typeface="Roboto Condensed" charset="0"/>
                <a:ea typeface="Roboto Condensed" charset="0"/>
                <a:cs typeface="Roboto Condensed" charset="0"/>
              </a:rPr>
              <a:t>Komposterde</a:t>
            </a:r>
            <a:endParaRPr lang="de-DE" sz="1600" b="1" dirty="0">
              <a:ln w="0"/>
              <a:solidFill>
                <a:srgbClr val="AFC400"/>
              </a:solidFill>
              <a:latin typeface="Roboto Condensed" charset="0"/>
              <a:ea typeface="Roboto Condensed" charset="0"/>
              <a:cs typeface="Roboto Condensed" charset="0"/>
            </a:endParaRPr>
          </a:p>
        </p:txBody>
      </p:sp>
      <p:pic>
        <p:nvPicPr>
          <p:cNvPr id="12" name="Bild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13" name="Bild 6" descr="/Users/bianca/Desktop/DBU - Biokohle/Öffentlichkeitsarbeit/_elemente/BBB_Log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14" name="Titel 1"/>
          <p:cNvSpPr txBox="1">
            <a:spLocks/>
          </p:cNvSpPr>
          <p:nvPr/>
        </p:nvSpPr>
        <p:spPr>
          <a:xfrm>
            <a:off x="528638" y="459290"/>
            <a:ext cx="8229600" cy="857250"/>
          </a:xfrm>
          <a:prstGeom prst="rect">
            <a:avLst/>
          </a:prstGeom>
        </p:spPr>
        <p:txBody>
          <a:bodyPr vert="horz" lIns="91440" tIns="45720" rIns="91440" bIns="45720" rtlCol="0" anchor="ctr">
            <a:normAutofit fontScale="900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dirty="0">
                <a:solidFill>
                  <a:srgbClr val="AFC400"/>
                </a:solidFill>
                <a:latin typeface="Roboto Condensed" charset="0"/>
                <a:ea typeface="Roboto Condensed" charset="0"/>
                <a:cs typeface="Roboto Condensed" charset="0"/>
              </a:rPr>
              <a:t>Fermentation und </a:t>
            </a:r>
            <a:r>
              <a:rPr lang="de-DE" dirty="0" smtClean="0">
                <a:solidFill>
                  <a:srgbClr val="AFC400"/>
                </a:solidFill>
                <a:latin typeface="Roboto Condensed" charset="0"/>
                <a:ea typeface="Roboto Condensed" charset="0"/>
                <a:cs typeface="Roboto Condensed" charset="0"/>
              </a:rPr>
              <a:t>Kompost</a:t>
            </a:r>
            <a:endParaRPr lang="de-DE" dirty="0">
              <a:solidFill>
                <a:srgbClr val="AFC400"/>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310867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8" name="Titel 1"/>
          <p:cNvSpPr txBox="1">
            <a:spLocks/>
          </p:cNvSpPr>
          <p:nvPr/>
        </p:nvSpPr>
        <p:spPr>
          <a:xfrm>
            <a:off x="528638" y="459290"/>
            <a:ext cx="8229600" cy="857250"/>
          </a:xfrm>
          <a:prstGeom prst="rect">
            <a:avLst/>
          </a:prstGeom>
        </p:spPr>
        <p:txBody>
          <a:bodyPr vert="horz" lIns="91440" tIns="45720" rIns="91440" bIns="45720" rtlCol="0" anchor="ctr">
            <a:normAutofit fontScale="900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dirty="0" smtClean="0">
                <a:solidFill>
                  <a:srgbClr val="AFC400"/>
                </a:solidFill>
                <a:latin typeface="Roboto Condensed" charset="0"/>
                <a:ea typeface="Roboto Condensed" charset="0"/>
                <a:cs typeface="Roboto Condensed" charset="0"/>
              </a:rPr>
              <a:t>Kompostieren: anaerob oder aerob?</a:t>
            </a:r>
            <a:endParaRPr lang="de-DE" dirty="0">
              <a:solidFill>
                <a:srgbClr val="AFC400"/>
              </a:solidFill>
              <a:latin typeface="Roboto Condensed" charset="0"/>
              <a:ea typeface="Roboto Condensed" charset="0"/>
              <a:cs typeface="Roboto Condensed" charset="0"/>
            </a:endParaRPr>
          </a:p>
        </p:txBody>
      </p:sp>
      <p:sp>
        <p:nvSpPr>
          <p:cNvPr id="2" name="Textfeld 1"/>
          <p:cNvSpPr txBox="1"/>
          <p:nvPr/>
        </p:nvSpPr>
        <p:spPr>
          <a:xfrm>
            <a:off x="262572" y="2167807"/>
            <a:ext cx="2874328" cy="461665"/>
          </a:xfrm>
          <a:prstGeom prst="rect">
            <a:avLst/>
          </a:prstGeom>
          <a:noFill/>
        </p:spPr>
        <p:txBody>
          <a:bodyPr wrap="square" rtlCol="0">
            <a:spAutoFit/>
          </a:bodyPr>
          <a:lstStyle/>
          <a:p>
            <a:r>
              <a:rPr lang="de-DE" dirty="0" smtClean="0">
                <a:solidFill>
                  <a:schemeClr val="tx1"/>
                </a:solidFill>
                <a:latin typeface="Roboto Condensed" charset="0"/>
                <a:ea typeface="Roboto Condensed" charset="0"/>
                <a:cs typeface="Roboto Condensed" charset="0"/>
              </a:rPr>
              <a:t>aerobe Technik</a:t>
            </a:r>
          </a:p>
        </p:txBody>
      </p:sp>
      <p:sp>
        <p:nvSpPr>
          <p:cNvPr id="9" name="Textfeld 8"/>
          <p:cNvSpPr txBox="1"/>
          <p:nvPr/>
        </p:nvSpPr>
        <p:spPr>
          <a:xfrm>
            <a:off x="119619" y="3466220"/>
            <a:ext cx="2295821" cy="461665"/>
          </a:xfrm>
          <a:prstGeom prst="rect">
            <a:avLst/>
          </a:prstGeom>
          <a:noFill/>
        </p:spPr>
        <p:txBody>
          <a:bodyPr wrap="none" rtlCol="0">
            <a:spAutoFit/>
          </a:bodyPr>
          <a:lstStyle/>
          <a:p>
            <a:r>
              <a:rPr lang="de-DE" dirty="0" smtClean="0">
                <a:solidFill>
                  <a:schemeClr val="tx1"/>
                </a:solidFill>
                <a:latin typeface="Roboto Condensed" charset="0"/>
                <a:ea typeface="Roboto Condensed" charset="0"/>
                <a:cs typeface="Roboto Condensed" charset="0"/>
              </a:rPr>
              <a:t>anaerobe Technik</a:t>
            </a:r>
          </a:p>
        </p:txBody>
      </p:sp>
      <p:sp>
        <p:nvSpPr>
          <p:cNvPr id="4" name="Textfeld 3"/>
          <p:cNvSpPr txBox="1"/>
          <p:nvPr/>
        </p:nvSpPr>
        <p:spPr>
          <a:xfrm>
            <a:off x="2774404" y="2076363"/>
            <a:ext cx="3006894" cy="1200329"/>
          </a:xfrm>
          <a:prstGeom prst="rect">
            <a:avLst/>
          </a:prstGeom>
          <a:noFill/>
        </p:spPr>
        <p:txBody>
          <a:bodyPr wrap="square" rtlCol="0">
            <a:spAutoFit/>
          </a:bodyPr>
          <a:lstStyle/>
          <a:p>
            <a:pPr marL="342900" indent="-342900">
              <a:buBlip>
                <a:blip r:embed="rId5"/>
              </a:buBlip>
            </a:pPr>
            <a:r>
              <a:rPr lang="de-DE" sz="1800" dirty="0" smtClean="0">
                <a:solidFill>
                  <a:srgbClr val="AFC400"/>
                </a:solidFill>
                <a:latin typeface="Roboto Condensed" charset="0"/>
                <a:ea typeface="Roboto Condensed" charset="0"/>
                <a:cs typeface="Roboto Condensed" charset="0"/>
              </a:rPr>
              <a:t>einfach zu realisieren</a:t>
            </a:r>
          </a:p>
          <a:p>
            <a:pPr marL="342900" indent="-342900">
              <a:buBlip>
                <a:blip r:embed="rId5"/>
              </a:buBlip>
            </a:pPr>
            <a:r>
              <a:rPr lang="de-DE" sz="1800" dirty="0" smtClean="0">
                <a:solidFill>
                  <a:srgbClr val="AFC400"/>
                </a:solidFill>
                <a:latin typeface="Roboto Condensed" charset="0"/>
                <a:ea typeface="Roboto Condensed" charset="0"/>
                <a:cs typeface="Roboto Condensed" charset="0"/>
              </a:rPr>
              <a:t>geeignet für große und gleichzeitig anfallende Mengen</a:t>
            </a:r>
            <a:endParaRPr lang="de-DE" sz="1800" dirty="0">
              <a:solidFill>
                <a:srgbClr val="AFC400"/>
              </a:solidFill>
              <a:latin typeface="Roboto Condensed" charset="0"/>
              <a:ea typeface="Roboto Condensed" charset="0"/>
              <a:cs typeface="Roboto Condensed" charset="0"/>
            </a:endParaRPr>
          </a:p>
        </p:txBody>
      </p:sp>
      <p:sp>
        <p:nvSpPr>
          <p:cNvPr id="11" name="Textfeld 10"/>
          <p:cNvSpPr txBox="1"/>
          <p:nvPr/>
        </p:nvSpPr>
        <p:spPr>
          <a:xfrm>
            <a:off x="2758907" y="1630228"/>
            <a:ext cx="598241" cy="461665"/>
          </a:xfrm>
          <a:prstGeom prst="rect">
            <a:avLst/>
          </a:prstGeom>
          <a:noFill/>
        </p:spPr>
        <p:txBody>
          <a:bodyPr wrap="none" rtlCol="0">
            <a:spAutoFit/>
          </a:bodyPr>
          <a:lstStyle/>
          <a:p>
            <a:r>
              <a:rPr lang="de-DE" dirty="0" smtClean="0">
                <a:solidFill>
                  <a:srgbClr val="AFC400"/>
                </a:solidFill>
                <a:latin typeface="Roboto Condensed" charset="0"/>
                <a:ea typeface="Roboto Condensed" charset="0"/>
                <a:cs typeface="Roboto Condensed" charset="0"/>
              </a:rPr>
              <a:t>Pro</a:t>
            </a:r>
            <a:endParaRPr lang="de-DE" dirty="0">
              <a:solidFill>
                <a:srgbClr val="AFC400"/>
              </a:solidFill>
              <a:latin typeface="Roboto Condensed" charset="0"/>
              <a:ea typeface="Roboto Condensed" charset="0"/>
              <a:cs typeface="Roboto Condensed" charset="0"/>
            </a:endParaRPr>
          </a:p>
        </p:txBody>
      </p:sp>
      <p:sp>
        <p:nvSpPr>
          <p:cNvPr id="12" name="Textfeld 11"/>
          <p:cNvSpPr txBox="1"/>
          <p:nvPr/>
        </p:nvSpPr>
        <p:spPr>
          <a:xfrm>
            <a:off x="6343733" y="1630227"/>
            <a:ext cx="979755" cy="461665"/>
          </a:xfrm>
          <a:prstGeom prst="rect">
            <a:avLst/>
          </a:prstGeom>
          <a:noFill/>
        </p:spPr>
        <p:txBody>
          <a:bodyPr wrap="none" rtlCol="0">
            <a:spAutoFit/>
          </a:bodyPr>
          <a:lstStyle/>
          <a:p>
            <a:r>
              <a:rPr lang="de-DE" dirty="0" smtClean="0">
                <a:solidFill>
                  <a:srgbClr val="C00000"/>
                </a:solidFill>
                <a:latin typeface="Roboto Condensed" charset="0"/>
                <a:ea typeface="Roboto Condensed" charset="0"/>
                <a:cs typeface="Roboto Condensed" charset="0"/>
              </a:rPr>
              <a:t>Contra</a:t>
            </a:r>
            <a:endParaRPr lang="de-DE" dirty="0">
              <a:solidFill>
                <a:srgbClr val="C00000"/>
              </a:solidFill>
              <a:latin typeface="Roboto Condensed" charset="0"/>
              <a:ea typeface="Roboto Condensed" charset="0"/>
              <a:cs typeface="Roboto Condensed" charset="0"/>
            </a:endParaRPr>
          </a:p>
        </p:txBody>
      </p:sp>
      <p:sp>
        <p:nvSpPr>
          <p:cNvPr id="13" name="Textfeld 12"/>
          <p:cNvSpPr txBox="1"/>
          <p:nvPr/>
        </p:nvSpPr>
        <p:spPr>
          <a:xfrm>
            <a:off x="6359231" y="2076363"/>
            <a:ext cx="2638593" cy="1200329"/>
          </a:xfrm>
          <a:prstGeom prst="rect">
            <a:avLst/>
          </a:prstGeom>
          <a:noFill/>
        </p:spPr>
        <p:txBody>
          <a:bodyPr wrap="square" rtlCol="0">
            <a:spAutoFit/>
          </a:bodyPr>
          <a:lstStyle/>
          <a:p>
            <a:pPr marL="342900" indent="-342900">
              <a:buBlip>
                <a:blip r:embed="rId5"/>
              </a:buBlip>
            </a:pPr>
            <a:r>
              <a:rPr lang="de-DE" sz="1800" dirty="0" err="1" smtClean="0">
                <a:solidFill>
                  <a:srgbClr val="AFC400"/>
                </a:solidFill>
                <a:latin typeface="Roboto Condensed" charset="0"/>
                <a:ea typeface="Roboto Condensed" charset="0"/>
                <a:cs typeface="Roboto Condensed" charset="0"/>
              </a:rPr>
              <a:t>Hygienisierung</a:t>
            </a:r>
            <a:r>
              <a:rPr lang="de-DE" sz="1800" dirty="0" smtClean="0">
                <a:solidFill>
                  <a:srgbClr val="AFC400"/>
                </a:solidFill>
                <a:latin typeface="Roboto Condensed" charset="0"/>
                <a:ea typeface="Roboto Condensed" charset="0"/>
                <a:cs typeface="Roboto Condensed" charset="0"/>
              </a:rPr>
              <a:t> erst ab 55 </a:t>
            </a:r>
            <a:r>
              <a:rPr lang="de-DE" sz="1800" baseline="30000" dirty="0" smtClean="0">
                <a:solidFill>
                  <a:srgbClr val="AFC400"/>
                </a:solidFill>
                <a:latin typeface="Roboto Condensed" charset="0"/>
                <a:ea typeface="Roboto Condensed" charset="0"/>
                <a:cs typeface="Roboto Condensed" charset="0"/>
              </a:rPr>
              <a:t>∘</a:t>
            </a:r>
            <a:r>
              <a:rPr lang="de-DE" sz="1800" dirty="0" smtClean="0">
                <a:solidFill>
                  <a:srgbClr val="AFC400"/>
                </a:solidFill>
                <a:latin typeface="Roboto Condensed" charset="0"/>
                <a:ea typeface="Roboto Condensed" charset="0"/>
                <a:cs typeface="Roboto Condensed" charset="0"/>
              </a:rPr>
              <a:t>C</a:t>
            </a:r>
          </a:p>
          <a:p>
            <a:pPr marL="342900" indent="-342900">
              <a:buBlip>
                <a:blip r:embed="rId5"/>
              </a:buBlip>
            </a:pPr>
            <a:r>
              <a:rPr lang="de-DE" sz="1800" dirty="0" smtClean="0">
                <a:solidFill>
                  <a:srgbClr val="AFC400"/>
                </a:solidFill>
                <a:latin typeface="Roboto Condensed" charset="0"/>
                <a:ea typeface="Roboto Condensed" charset="0"/>
                <a:cs typeface="Roboto Condensed" charset="0"/>
              </a:rPr>
              <a:t>C- und N-Verluste durch Ausgasung</a:t>
            </a:r>
            <a:endParaRPr lang="de-DE" sz="1800" dirty="0">
              <a:solidFill>
                <a:srgbClr val="AFC400"/>
              </a:solidFill>
              <a:latin typeface="Roboto Condensed" charset="0"/>
              <a:ea typeface="Roboto Condensed" charset="0"/>
              <a:cs typeface="Roboto Condensed" charset="0"/>
            </a:endParaRPr>
          </a:p>
        </p:txBody>
      </p:sp>
      <p:sp>
        <p:nvSpPr>
          <p:cNvPr id="14" name="Textfeld 13"/>
          <p:cNvSpPr txBox="1"/>
          <p:nvPr/>
        </p:nvSpPr>
        <p:spPr>
          <a:xfrm>
            <a:off x="2774403" y="3419573"/>
            <a:ext cx="3273595" cy="1754326"/>
          </a:xfrm>
          <a:prstGeom prst="rect">
            <a:avLst/>
          </a:prstGeom>
          <a:noFill/>
        </p:spPr>
        <p:txBody>
          <a:bodyPr wrap="square" rtlCol="0">
            <a:spAutoFit/>
          </a:bodyPr>
          <a:lstStyle/>
          <a:p>
            <a:pPr marL="342900" indent="-342900">
              <a:buBlip>
                <a:blip r:embed="rId5"/>
              </a:buBlip>
            </a:pPr>
            <a:r>
              <a:rPr lang="de-DE" sz="1800" dirty="0" smtClean="0">
                <a:solidFill>
                  <a:srgbClr val="AFC400"/>
                </a:solidFill>
                <a:latin typeface="Roboto Condensed" charset="0"/>
                <a:ea typeface="Roboto Condensed" charset="0"/>
                <a:cs typeface="Roboto Condensed" charset="0"/>
              </a:rPr>
              <a:t>für kleine und große Mengen für ständig anfallende Abfälle</a:t>
            </a:r>
          </a:p>
          <a:p>
            <a:pPr marL="342900" indent="-342900">
              <a:buBlip>
                <a:blip r:embed="rId5"/>
              </a:buBlip>
            </a:pPr>
            <a:r>
              <a:rPr lang="de-DE" sz="1800" dirty="0" err="1" smtClean="0">
                <a:solidFill>
                  <a:srgbClr val="AFC400"/>
                </a:solidFill>
                <a:latin typeface="Roboto Condensed" charset="0"/>
                <a:ea typeface="Roboto Condensed" charset="0"/>
                <a:cs typeface="Roboto Condensed" charset="0"/>
              </a:rPr>
              <a:t>Hygienisierung</a:t>
            </a:r>
            <a:r>
              <a:rPr lang="de-DE" sz="1800" dirty="0" smtClean="0">
                <a:solidFill>
                  <a:srgbClr val="AFC400"/>
                </a:solidFill>
                <a:latin typeface="Roboto Condensed" charset="0"/>
                <a:ea typeface="Roboto Condensed" charset="0"/>
                <a:cs typeface="Roboto Condensed" charset="0"/>
              </a:rPr>
              <a:t> auch ohne hohe Temperaturen</a:t>
            </a:r>
          </a:p>
          <a:p>
            <a:endParaRPr lang="de-DE" sz="1800" dirty="0" smtClean="0">
              <a:solidFill>
                <a:srgbClr val="AFC400"/>
              </a:solidFill>
              <a:latin typeface="Roboto Condensed" charset="0"/>
              <a:ea typeface="Roboto Condensed" charset="0"/>
              <a:cs typeface="Roboto Condensed" charset="0"/>
            </a:endParaRPr>
          </a:p>
          <a:p>
            <a:pPr marL="342900" indent="-342900">
              <a:buBlip>
                <a:blip r:embed="rId5"/>
              </a:buBlip>
            </a:pPr>
            <a:endParaRPr lang="de-DE" sz="1800" dirty="0">
              <a:solidFill>
                <a:srgbClr val="AFC400"/>
              </a:solidFill>
              <a:latin typeface="Roboto Condensed" charset="0"/>
              <a:ea typeface="Roboto Condensed" charset="0"/>
              <a:cs typeface="Roboto Condensed" charset="0"/>
            </a:endParaRPr>
          </a:p>
        </p:txBody>
      </p:sp>
      <p:sp>
        <p:nvSpPr>
          <p:cNvPr id="15" name="Textfeld 14"/>
          <p:cNvSpPr txBox="1"/>
          <p:nvPr/>
        </p:nvSpPr>
        <p:spPr>
          <a:xfrm>
            <a:off x="6391463" y="3419573"/>
            <a:ext cx="2638593" cy="1477328"/>
          </a:xfrm>
          <a:prstGeom prst="rect">
            <a:avLst/>
          </a:prstGeom>
          <a:noFill/>
        </p:spPr>
        <p:txBody>
          <a:bodyPr wrap="square" rtlCol="0">
            <a:spAutoFit/>
          </a:bodyPr>
          <a:lstStyle/>
          <a:p>
            <a:pPr marL="342900" indent="-342900">
              <a:buBlip>
                <a:blip r:embed="rId5"/>
              </a:buBlip>
            </a:pPr>
            <a:r>
              <a:rPr lang="de-DE" sz="1800" dirty="0" smtClean="0">
                <a:solidFill>
                  <a:srgbClr val="AFC400"/>
                </a:solidFill>
                <a:latin typeface="Roboto Condensed" charset="0"/>
                <a:ea typeface="Roboto Condensed" charset="0"/>
                <a:cs typeface="Roboto Condensed" charset="0"/>
              </a:rPr>
              <a:t>weitere Zutat nötig: </a:t>
            </a:r>
            <a:r>
              <a:rPr lang="de-DE" sz="1800" dirty="0" err="1" smtClean="0">
                <a:solidFill>
                  <a:srgbClr val="AFC400"/>
                </a:solidFill>
                <a:latin typeface="Roboto Condensed" charset="0"/>
                <a:ea typeface="Roboto Condensed" charset="0"/>
                <a:cs typeface="Roboto Condensed" charset="0"/>
              </a:rPr>
              <a:t>Mikrobenlösung</a:t>
            </a:r>
            <a:endParaRPr lang="de-DE" sz="1800" dirty="0" smtClean="0">
              <a:solidFill>
                <a:srgbClr val="AFC400"/>
              </a:solidFill>
              <a:latin typeface="Roboto Condensed" charset="0"/>
              <a:ea typeface="Roboto Condensed" charset="0"/>
              <a:cs typeface="Roboto Condensed" charset="0"/>
            </a:endParaRPr>
          </a:p>
          <a:p>
            <a:pPr marL="342900" indent="-342900">
              <a:buBlip>
                <a:blip r:embed="rId5"/>
              </a:buBlip>
            </a:pPr>
            <a:r>
              <a:rPr lang="de-DE" sz="1800" dirty="0" smtClean="0">
                <a:solidFill>
                  <a:srgbClr val="AFC400"/>
                </a:solidFill>
                <a:latin typeface="Roboto Condensed" charset="0"/>
                <a:ea typeface="Roboto Condensed" charset="0"/>
                <a:cs typeface="Roboto Condensed" charset="0"/>
              </a:rPr>
              <a:t>entsprechende Kosten</a:t>
            </a:r>
          </a:p>
          <a:p>
            <a:pPr marL="342900" indent="-342900">
              <a:buBlip>
                <a:blip r:embed="rId5"/>
              </a:buBlip>
            </a:pPr>
            <a:r>
              <a:rPr lang="de-DE" sz="1800" dirty="0" smtClean="0">
                <a:solidFill>
                  <a:srgbClr val="AFC400"/>
                </a:solidFill>
                <a:latin typeface="Roboto Condensed" charset="0"/>
                <a:ea typeface="Roboto Condensed" charset="0"/>
                <a:cs typeface="Roboto Condensed" charset="0"/>
              </a:rPr>
              <a:t>Vorprodukt, kein Kompost</a:t>
            </a:r>
            <a:endParaRPr lang="de-DE" sz="1800" dirty="0">
              <a:solidFill>
                <a:srgbClr val="AFC400"/>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4788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3" name="Bild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34038"/>
            <a:ext cx="8991600" cy="3175000"/>
          </a:xfrm>
          <a:prstGeom prst="rect">
            <a:avLst/>
          </a:prstGeom>
        </p:spPr>
      </p:pic>
      <p:sp>
        <p:nvSpPr>
          <p:cNvPr id="8" name="Titel 1"/>
          <p:cNvSpPr txBox="1">
            <a:spLocks/>
          </p:cNvSpPr>
          <p:nvPr/>
        </p:nvSpPr>
        <p:spPr>
          <a:xfrm>
            <a:off x="528638" y="459290"/>
            <a:ext cx="8229600" cy="857250"/>
          </a:xfrm>
          <a:prstGeom prst="rect">
            <a:avLst/>
          </a:prstGeom>
        </p:spPr>
        <p:txBody>
          <a:bodyPr vert="horz" lIns="91440" tIns="45720" rIns="91440" bIns="45720" rtlCol="0" anchor="ctr">
            <a:normAutofit fontScale="900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dirty="0" smtClean="0">
                <a:solidFill>
                  <a:srgbClr val="AFC400"/>
                </a:solidFill>
                <a:latin typeface="Roboto Condensed" charset="0"/>
                <a:ea typeface="Roboto Condensed" charset="0"/>
                <a:cs typeface="Roboto Condensed" charset="0"/>
              </a:rPr>
              <a:t>Kompost: eine Definition</a:t>
            </a:r>
            <a:endParaRPr lang="de-DE" dirty="0">
              <a:solidFill>
                <a:srgbClr val="AFC400"/>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4504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8" name="Titel 1"/>
          <p:cNvSpPr txBox="1">
            <a:spLocks/>
          </p:cNvSpPr>
          <p:nvPr/>
        </p:nvSpPr>
        <p:spPr>
          <a:xfrm>
            <a:off x="528638" y="459290"/>
            <a:ext cx="8229600" cy="857250"/>
          </a:xfrm>
          <a:prstGeom prst="rect">
            <a:avLst/>
          </a:prstGeom>
        </p:spPr>
        <p:txBody>
          <a:bodyPr vert="horz" lIns="91440" tIns="45720" rIns="91440" bIns="45720" rtlCol="0" anchor="ctr">
            <a:normAutofit fontScale="900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dirty="0" smtClean="0">
                <a:solidFill>
                  <a:srgbClr val="AFC400"/>
                </a:solidFill>
                <a:latin typeface="Roboto Condensed" charset="0"/>
                <a:ea typeface="Roboto Condensed" charset="0"/>
                <a:cs typeface="Roboto Condensed" charset="0"/>
              </a:rPr>
              <a:t>Kompost: eine Definition</a:t>
            </a:r>
            <a:endParaRPr lang="de-DE" dirty="0">
              <a:solidFill>
                <a:srgbClr val="AFC400"/>
              </a:solidFill>
              <a:latin typeface="Roboto Condensed" charset="0"/>
              <a:ea typeface="Roboto Condensed" charset="0"/>
              <a:cs typeface="Roboto Condensed" charset="0"/>
            </a:endParaRPr>
          </a:p>
        </p:txBody>
      </p:sp>
      <p:sp>
        <p:nvSpPr>
          <p:cNvPr id="2" name="Rechteck 1"/>
          <p:cNvSpPr/>
          <p:nvPr/>
        </p:nvSpPr>
        <p:spPr>
          <a:xfrm>
            <a:off x="262572" y="1667342"/>
            <a:ext cx="8493071" cy="2462213"/>
          </a:xfrm>
          <a:prstGeom prst="rect">
            <a:avLst/>
          </a:prstGeom>
        </p:spPr>
        <p:txBody>
          <a:bodyPr wrap="square">
            <a:spAutoFit/>
          </a:bodyPr>
          <a:lstStyle/>
          <a:p>
            <a:pPr>
              <a:spcAft>
                <a:spcPts val="0"/>
              </a:spcAft>
            </a:pPr>
            <a:r>
              <a:rPr lang="de-DE" sz="2200" dirty="0">
                <a:solidFill>
                  <a:schemeClr val="tx1"/>
                </a:solidFill>
                <a:latin typeface="Roboto Condensed" charset="0"/>
                <a:ea typeface="Calibri" charset="0"/>
                <a:cs typeface="Times New Roman" charset="0"/>
              </a:rPr>
              <a:t>Bei der aeroben Kompostierung wird organisches Material unter dem Einfluss von Luftsauerstoff und mit Hilfe von Bodenlebewesen, Bakterien und Pilzen abgebaut. Dabei werden neben Kohlenstoff (CO</a:t>
            </a:r>
            <a:r>
              <a:rPr lang="de-DE" sz="2200" baseline="-25000" dirty="0">
                <a:solidFill>
                  <a:schemeClr val="tx1"/>
                </a:solidFill>
                <a:latin typeface="Roboto Condensed" charset="0"/>
                <a:ea typeface="Calibri" charset="0"/>
                <a:cs typeface="Times New Roman" charset="0"/>
              </a:rPr>
              <a:t>2</a:t>
            </a:r>
            <a:r>
              <a:rPr lang="de-DE" sz="2200" dirty="0">
                <a:solidFill>
                  <a:schemeClr val="tx1"/>
                </a:solidFill>
                <a:latin typeface="Roboto Condensed" charset="0"/>
                <a:ea typeface="Calibri" charset="0"/>
                <a:cs typeface="Times New Roman" charset="0"/>
              </a:rPr>
              <a:t>) auch wasserlösliche Mineralstoffe wie Nitrate, Ammoniumsalze, Phosphat, Kalium und Magnesium und Wasser freigesetzt. Ein Teil dieser organischen Zwischenprodukte wandelt sich dabei zu fruchtbarer Erde, auch Humus genannt.</a:t>
            </a:r>
            <a:endParaRPr lang="de-DE" sz="2200" dirty="0">
              <a:solidFill>
                <a:schemeClr val="tx1"/>
              </a:solidFill>
              <a:effectLst/>
              <a:latin typeface="Calibri" charset="0"/>
              <a:ea typeface="Calibri" charset="0"/>
              <a:cs typeface="Times New Roman" charset="0"/>
            </a:endParaRPr>
          </a:p>
        </p:txBody>
      </p:sp>
    </p:spTree>
    <p:extLst>
      <p:ext uri="{BB962C8B-B14F-4D97-AF65-F5344CB8AC3E}">
        <p14:creationId xmlns:p14="http://schemas.microsoft.com/office/powerpoint/2010/main" val="27909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8" name="Titel 1"/>
          <p:cNvSpPr txBox="1">
            <a:spLocks/>
          </p:cNvSpPr>
          <p:nvPr/>
        </p:nvSpPr>
        <p:spPr>
          <a:xfrm>
            <a:off x="528638" y="459290"/>
            <a:ext cx="8229600" cy="857250"/>
          </a:xfrm>
          <a:prstGeom prst="rect">
            <a:avLst/>
          </a:prstGeom>
        </p:spPr>
        <p:txBody>
          <a:bodyPr vert="horz" lIns="91440" tIns="45720" rIns="91440" bIns="45720" rtlCol="0" anchor="ctr">
            <a:normAutofit fontScale="600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lnSpc>
                <a:spcPct val="120000"/>
              </a:lnSpc>
              <a:spcAft>
                <a:spcPts val="0"/>
              </a:spcAft>
            </a:pPr>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sz="5000" dirty="0" smtClean="0">
                <a:solidFill>
                  <a:srgbClr val="AFC400"/>
                </a:solidFill>
                <a:latin typeface="Roboto Condensed" charset="0"/>
                <a:ea typeface="Roboto Condensed" charset="0"/>
                <a:cs typeface="Roboto Condensed" charset="0"/>
              </a:rPr>
              <a:t>Was darf in den Kompost? </a:t>
            </a:r>
            <a:endParaRPr lang="de-DE" sz="5000" dirty="0">
              <a:solidFill>
                <a:srgbClr val="AFC400"/>
              </a:solidFill>
              <a:latin typeface="Roboto Condensed" charset="0"/>
              <a:ea typeface="Roboto Condensed" charset="0"/>
              <a:cs typeface="Roboto Condensed" charset="0"/>
            </a:endParaRPr>
          </a:p>
        </p:txBody>
      </p:sp>
      <p:sp>
        <p:nvSpPr>
          <p:cNvPr id="2" name="Rechteck 1"/>
          <p:cNvSpPr/>
          <p:nvPr/>
        </p:nvSpPr>
        <p:spPr>
          <a:xfrm>
            <a:off x="262572" y="1604274"/>
            <a:ext cx="8881428" cy="2862322"/>
          </a:xfrm>
          <a:prstGeom prst="rect">
            <a:avLst/>
          </a:prstGeom>
        </p:spPr>
        <p:txBody>
          <a:bodyPr wrap="square">
            <a:spAutoFit/>
          </a:bodyPr>
          <a:lstStyle/>
          <a:p>
            <a:pPr marL="342900" lvl="0" indent="-342900">
              <a:spcAft>
                <a:spcPts val="0"/>
              </a:spcAft>
              <a:buFont typeface="Symbol" charset="2"/>
              <a:buBlip>
                <a:blip r:embed="rId5"/>
              </a:buBlip>
            </a:pPr>
            <a:r>
              <a:rPr lang="de-DE" sz="2000" dirty="0">
                <a:solidFill>
                  <a:schemeClr val="tx1"/>
                </a:solidFill>
                <a:latin typeface="Roboto Condensed" charset="0"/>
                <a:ea typeface="Roboto Condensed" charset="0"/>
                <a:cs typeface="Roboto Condensed" charset="0"/>
              </a:rPr>
              <a:t>ungekochte Küchenabfälle </a:t>
            </a:r>
          </a:p>
          <a:p>
            <a:pPr marL="342900" lvl="0" indent="-342900">
              <a:spcAft>
                <a:spcPts val="0"/>
              </a:spcAft>
              <a:buFont typeface="Symbol" charset="2"/>
              <a:buBlip>
                <a:blip r:embed="rId5"/>
              </a:buBlip>
            </a:pPr>
            <a:r>
              <a:rPr lang="de-DE" sz="2000" dirty="0" smtClean="0">
                <a:solidFill>
                  <a:schemeClr val="tx1"/>
                </a:solidFill>
                <a:latin typeface="Roboto Condensed" charset="0"/>
                <a:ea typeface="Roboto Condensed" charset="0"/>
                <a:cs typeface="Roboto Condensed" charset="0"/>
              </a:rPr>
              <a:t>Stroh</a:t>
            </a:r>
          </a:p>
          <a:p>
            <a:pPr marL="342900" lvl="0" indent="-342900">
              <a:spcAft>
                <a:spcPts val="0"/>
              </a:spcAft>
              <a:buFont typeface="Symbol" charset="2"/>
              <a:buBlip>
                <a:blip r:embed="rId5"/>
              </a:buBlip>
            </a:pPr>
            <a:r>
              <a:rPr lang="de-DE" sz="2000" dirty="0" smtClean="0">
                <a:solidFill>
                  <a:schemeClr val="tx1"/>
                </a:solidFill>
                <a:latin typeface="Roboto Condensed" charset="0"/>
                <a:ea typeface="Roboto Condensed" charset="0"/>
                <a:cs typeface="Roboto Condensed" charset="0"/>
              </a:rPr>
              <a:t>Laub (nur kleine Mengen von schwer zersetzbaren Laub der Eiche, der Walnuss)</a:t>
            </a:r>
          </a:p>
          <a:p>
            <a:pPr marL="342900" lvl="0" indent="-342900">
              <a:spcAft>
                <a:spcPts val="0"/>
              </a:spcAft>
              <a:buFont typeface="Symbol" charset="2"/>
              <a:buBlip>
                <a:blip r:embed="rId5"/>
              </a:buBlip>
            </a:pPr>
            <a:r>
              <a:rPr lang="de-DE" sz="2000" dirty="0" smtClean="0">
                <a:solidFill>
                  <a:schemeClr val="tx1"/>
                </a:solidFill>
                <a:latin typeface="Roboto Condensed" charset="0"/>
                <a:ea typeface="Roboto Condensed" charset="0"/>
                <a:cs typeface="Roboto Condensed" charset="0"/>
              </a:rPr>
              <a:t>Rasenschnitt</a:t>
            </a:r>
          </a:p>
          <a:p>
            <a:pPr marL="342900" lvl="0" indent="-342900">
              <a:spcAft>
                <a:spcPts val="0"/>
              </a:spcAft>
              <a:buFont typeface="Symbol" charset="2"/>
              <a:buBlip>
                <a:blip r:embed="rId5"/>
              </a:buBlip>
            </a:pPr>
            <a:r>
              <a:rPr lang="de-DE" sz="2000" dirty="0" smtClean="0">
                <a:solidFill>
                  <a:schemeClr val="tx1"/>
                </a:solidFill>
                <a:latin typeface="Roboto Condensed" charset="0"/>
                <a:ea typeface="Roboto Condensed" charset="0"/>
                <a:cs typeface="Roboto Condensed" charset="0"/>
              </a:rPr>
              <a:t>Heu</a:t>
            </a:r>
          </a:p>
          <a:p>
            <a:pPr marL="342900" lvl="0" indent="-342900">
              <a:spcAft>
                <a:spcPts val="0"/>
              </a:spcAft>
              <a:buFont typeface="Symbol" charset="2"/>
              <a:buBlip>
                <a:blip r:embed="rId5"/>
              </a:buBlip>
            </a:pPr>
            <a:r>
              <a:rPr lang="de-DE" sz="2000" dirty="0" smtClean="0">
                <a:solidFill>
                  <a:schemeClr val="tx1"/>
                </a:solidFill>
                <a:latin typeface="Roboto Condensed" charset="0"/>
                <a:ea typeface="Roboto Condensed" charset="0"/>
                <a:cs typeface="Roboto Condensed" charset="0"/>
              </a:rPr>
              <a:t>Strauch- und Baumschnitt</a:t>
            </a:r>
          </a:p>
          <a:p>
            <a:pPr marL="342900" lvl="0" indent="-342900">
              <a:spcAft>
                <a:spcPts val="0"/>
              </a:spcAft>
              <a:buFont typeface="Symbol" charset="2"/>
              <a:buBlip>
                <a:blip r:embed="rId5"/>
              </a:buBlip>
            </a:pPr>
            <a:r>
              <a:rPr lang="de-DE" sz="2000" dirty="0" smtClean="0">
                <a:solidFill>
                  <a:schemeClr val="tx1"/>
                </a:solidFill>
                <a:latin typeface="Roboto Condensed" charset="0"/>
                <a:ea typeface="Roboto Condensed" charset="0"/>
                <a:cs typeface="Roboto Condensed" charset="0"/>
              </a:rPr>
              <a:t>Einstreu aus Sägespäne von pflanzenfressenden Kleintieren</a:t>
            </a:r>
          </a:p>
          <a:p>
            <a:pPr marL="342900" lvl="0" indent="-342900">
              <a:spcAft>
                <a:spcPts val="0"/>
              </a:spcAft>
              <a:buFont typeface="Symbol" charset="2"/>
              <a:buBlip>
                <a:blip r:embed="rId5"/>
              </a:buBlip>
            </a:pPr>
            <a:r>
              <a:rPr lang="de-DE" sz="2000" dirty="0" smtClean="0">
                <a:solidFill>
                  <a:schemeClr val="tx1"/>
                </a:solidFill>
                <a:latin typeface="Roboto Condensed" charset="0"/>
                <a:ea typeface="Roboto Condensed" charset="0"/>
                <a:cs typeface="Roboto Condensed" charset="0"/>
              </a:rPr>
              <a:t>Stallmist</a:t>
            </a:r>
          </a:p>
          <a:p>
            <a:pPr marL="342900" lvl="0" indent="-342900">
              <a:spcAft>
                <a:spcPts val="0"/>
              </a:spcAft>
              <a:buFont typeface="Symbol" charset="2"/>
              <a:buBlip>
                <a:blip r:embed="rId5"/>
              </a:buBlip>
            </a:pPr>
            <a:r>
              <a:rPr lang="de-DE" sz="2000" dirty="0" smtClean="0">
                <a:solidFill>
                  <a:schemeClr val="tx1"/>
                </a:solidFill>
                <a:latin typeface="Roboto Condensed" charset="0"/>
                <a:ea typeface="Roboto Condensed" charset="0"/>
                <a:cs typeface="Roboto Condensed" charset="0"/>
              </a:rPr>
              <a:t>Pflanzenkohle (10% bis 30 % der Kompostmenge)</a:t>
            </a:r>
            <a:endParaRPr lang="de-DE" sz="2000" dirty="0">
              <a:solidFill>
                <a:schemeClr val="tx1"/>
              </a:solidFill>
              <a:effectLst/>
              <a:latin typeface="Roboto Condensed" charset="0"/>
              <a:ea typeface="Roboto Condensed" charset="0"/>
              <a:cs typeface="Roboto Condensed" charset="0"/>
            </a:endParaRPr>
          </a:p>
        </p:txBody>
      </p:sp>
      <p:pic>
        <p:nvPicPr>
          <p:cNvPr id="4" name="Bild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4588" y="2743783"/>
            <a:ext cx="865632" cy="835152"/>
          </a:xfrm>
          <a:prstGeom prst="rect">
            <a:avLst/>
          </a:prstGeom>
        </p:spPr>
      </p:pic>
      <p:pic>
        <p:nvPicPr>
          <p:cNvPr id="6" name="Bild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293" y="3849074"/>
            <a:ext cx="969264" cy="905256"/>
          </a:xfrm>
          <a:prstGeom prst="rect">
            <a:avLst/>
          </a:prstGeom>
        </p:spPr>
      </p:pic>
    </p:spTree>
    <p:extLst>
      <p:ext uri="{BB962C8B-B14F-4D97-AF65-F5344CB8AC3E}">
        <p14:creationId xmlns:p14="http://schemas.microsoft.com/office/powerpoint/2010/main" val="187277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8" name="Titel 1"/>
          <p:cNvSpPr txBox="1">
            <a:spLocks/>
          </p:cNvSpPr>
          <p:nvPr/>
        </p:nvSpPr>
        <p:spPr>
          <a:xfrm>
            <a:off x="528638" y="459290"/>
            <a:ext cx="8229600" cy="857250"/>
          </a:xfrm>
          <a:prstGeom prst="rect">
            <a:avLst/>
          </a:prstGeom>
        </p:spPr>
        <p:txBody>
          <a:bodyPr vert="horz" lIns="91440" tIns="45720" rIns="91440" bIns="45720" rtlCol="0" anchor="ctr">
            <a:normAutofit fontScale="600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lnSpc>
                <a:spcPct val="120000"/>
              </a:lnSpc>
              <a:spcAft>
                <a:spcPts val="0"/>
              </a:spcAft>
            </a:pPr>
            <a:r>
              <a:rPr lang="de-DE" b="1" dirty="0" smtClean="0">
                <a:solidFill>
                  <a:srgbClr val="AFC400"/>
                </a:solidFill>
                <a:latin typeface="Roboto Condensed" charset="0"/>
                <a:ea typeface="Roboto Condensed" charset="0"/>
                <a:cs typeface="Roboto Condensed" charset="0"/>
              </a:rPr>
              <a:t/>
            </a:r>
            <a:br>
              <a:rPr lang="de-DE" b="1" dirty="0" smtClean="0">
                <a:solidFill>
                  <a:srgbClr val="AFC400"/>
                </a:solidFill>
                <a:latin typeface="Roboto Condensed" charset="0"/>
                <a:ea typeface="Roboto Condensed" charset="0"/>
                <a:cs typeface="Roboto Condensed" charset="0"/>
              </a:rPr>
            </a:br>
            <a:r>
              <a:rPr lang="de-DE" sz="5000" dirty="0" smtClean="0">
                <a:solidFill>
                  <a:srgbClr val="AFC400"/>
                </a:solidFill>
                <a:latin typeface="Roboto Condensed" charset="0"/>
                <a:ea typeface="Roboto Condensed" charset="0"/>
                <a:cs typeface="Roboto Condensed" charset="0"/>
              </a:rPr>
              <a:t>Was darf nicht in den Kompost? </a:t>
            </a:r>
            <a:endParaRPr lang="de-DE" sz="5000" dirty="0">
              <a:solidFill>
                <a:srgbClr val="AFC400"/>
              </a:solidFill>
              <a:latin typeface="Roboto Condensed" charset="0"/>
              <a:ea typeface="Roboto Condensed" charset="0"/>
              <a:cs typeface="Roboto Condensed" charset="0"/>
            </a:endParaRPr>
          </a:p>
        </p:txBody>
      </p:sp>
      <p:sp>
        <p:nvSpPr>
          <p:cNvPr id="2" name="Rechteck 1"/>
          <p:cNvSpPr/>
          <p:nvPr/>
        </p:nvSpPr>
        <p:spPr>
          <a:xfrm>
            <a:off x="262572" y="1604274"/>
            <a:ext cx="8881428" cy="2554545"/>
          </a:xfrm>
          <a:prstGeom prst="rect">
            <a:avLst/>
          </a:prstGeom>
        </p:spPr>
        <p:txBody>
          <a:bodyPr wrap="square">
            <a:spAutoFit/>
          </a:bodyPr>
          <a:lstStyle/>
          <a:p>
            <a:pPr marL="342900" lvl="0" indent="-342900">
              <a:spcAft>
                <a:spcPts val="0"/>
              </a:spcAft>
              <a:buFont typeface="Symbol" charset="2"/>
              <a:buBlip>
                <a:blip r:embed="rId5"/>
              </a:buBlip>
            </a:pPr>
            <a:r>
              <a:rPr lang="de-DE" sz="2000" dirty="0">
                <a:solidFill>
                  <a:schemeClr val="tx1"/>
                </a:solidFill>
                <a:latin typeface="Roboto Condensed" charset="0"/>
                <a:ea typeface="Roboto Condensed" charset="0"/>
                <a:cs typeface="Roboto Condensed" charset="0"/>
              </a:rPr>
              <a:t>Stark gesalzene und gekochte Speisereste</a:t>
            </a:r>
          </a:p>
          <a:p>
            <a:pPr marL="342900" lvl="0" indent="-342900">
              <a:spcAft>
                <a:spcPts val="0"/>
              </a:spcAft>
              <a:buFont typeface="Symbol" charset="2"/>
              <a:buBlip>
                <a:blip r:embed="rId5"/>
              </a:buBlip>
            </a:pPr>
            <a:r>
              <a:rPr lang="de-DE" sz="2000" dirty="0">
                <a:solidFill>
                  <a:schemeClr val="tx1"/>
                </a:solidFill>
                <a:latin typeface="Roboto Condensed" charset="0"/>
                <a:ea typeface="Roboto Condensed" charset="0"/>
                <a:cs typeface="Roboto Condensed" charset="0"/>
              </a:rPr>
              <a:t>Fleischreste, Knochen</a:t>
            </a:r>
          </a:p>
          <a:p>
            <a:pPr marL="342900" lvl="0" indent="-342900">
              <a:spcAft>
                <a:spcPts val="0"/>
              </a:spcAft>
              <a:buFont typeface="Symbol" charset="2"/>
              <a:buBlip>
                <a:blip r:embed="rId5"/>
              </a:buBlip>
            </a:pPr>
            <a:r>
              <a:rPr lang="de-DE" sz="2000" dirty="0">
                <a:solidFill>
                  <a:schemeClr val="tx1"/>
                </a:solidFill>
                <a:latin typeface="Roboto Condensed" charset="0"/>
                <a:ea typeface="Roboto Condensed" charset="0"/>
                <a:cs typeface="Roboto Condensed" charset="0"/>
              </a:rPr>
              <a:t>Bedrucktes </a:t>
            </a:r>
            <a:r>
              <a:rPr lang="de-DE" sz="2000" dirty="0" smtClean="0">
                <a:solidFill>
                  <a:schemeClr val="tx1"/>
                </a:solidFill>
                <a:latin typeface="Roboto Condensed" charset="0"/>
                <a:ea typeface="Roboto Condensed" charset="0"/>
                <a:cs typeface="Roboto Condensed" charset="0"/>
              </a:rPr>
              <a:t>Papier</a:t>
            </a:r>
            <a:endParaRPr lang="de-DE" sz="2000" dirty="0">
              <a:solidFill>
                <a:schemeClr val="tx1"/>
              </a:solidFill>
              <a:latin typeface="Roboto Condensed" charset="0"/>
              <a:ea typeface="Roboto Condensed" charset="0"/>
              <a:cs typeface="Roboto Condensed" charset="0"/>
            </a:endParaRPr>
          </a:p>
          <a:p>
            <a:pPr marL="342900" lvl="0" indent="-342900">
              <a:spcAft>
                <a:spcPts val="0"/>
              </a:spcAft>
              <a:buFont typeface="Symbol" charset="2"/>
              <a:buBlip>
                <a:blip r:embed="rId5"/>
              </a:buBlip>
            </a:pPr>
            <a:r>
              <a:rPr lang="de-DE" sz="2000" dirty="0">
                <a:solidFill>
                  <a:schemeClr val="tx1"/>
                </a:solidFill>
                <a:latin typeface="Roboto Condensed" charset="0"/>
                <a:ea typeface="Roboto Condensed" charset="0"/>
                <a:cs typeface="Roboto Condensed" charset="0"/>
              </a:rPr>
              <a:t>Mit Konservierungsstoffen, Pestiziden behandelte </a:t>
            </a:r>
            <a:r>
              <a:rPr lang="de-DE" sz="2000" dirty="0" smtClean="0">
                <a:solidFill>
                  <a:schemeClr val="tx1"/>
                </a:solidFill>
                <a:latin typeface="Roboto Condensed" charset="0"/>
                <a:ea typeface="Roboto Condensed" charset="0"/>
                <a:cs typeface="Roboto Condensed" charset="0"/>
              </a:rPr>
              <a:t>Pflanzenreste</a:t>
            </a:r>
            <a:endParaRPr lang="de-DE" sz="2000" dirty="0">
              <a:solidFill>
                <a:schemeClr val="tx1"/>
              </a:solidFill>
              <a:latin typeface="Roboto Condensed" charset="0"/>
              <a:ea typeface="Roboto Condensed" charset="0"/>
              <a:cs typeface="Roboto Condensed" charset="0"/>
            </a:endParaRPr>
          </a:p>
          <a:p>
            <a:pPr marL="342900" lvl="0" indent="-342900">
              <a:spcAft>
                <a:spcPts val="0"/>
              </a:spcAft>
              <a:buFont typeface="Symbol" charset="2"/>
              <a:buBlip>
                <a:blip r:embed="rId5"/>
              </a:buBlip>
            </a:pPr>
            <a:r>
              <a:rPr lang="de-DE" sz="2000" dirty="0">
                <a:solidFill>
                  <a:schemeClr val="tx1"/>
                </a:solidFill>
                <a:latin typeface="Roboto Condensed" charset="0"/>
                <a:ea typeface="Roboto Condensed" charset="0"/>
                <a:cs typeface="Roboto Condensed" charset="0"/>
              </a:rPr>
              <a:t>Mit Pilzkrankheiten </a:t>
            </a:r>
            <a:r>
              <a:rPr lang="de-DE" sz="2000" dirty="0" smtClean="0">
                <a:solidFill>
                  <a:schemeClr val="tx1"/>
                </a:solidFill>
                <a:latin typeface="Roboto Condensed" charset="0"/>
                <a:ea typeface="Roboto Condensed" charset="0"/>
                <a:cs typeface="Roboto Condensed" charset="0"/>
              </a:rPr>
              <a:t>befallene </a:t>
            </a:r>
            <a:r>
              <a:rPr lang="de-DE" sz="2000" dirty="0">
                <a:solidFill>
                  <a:schemeClr val="tx1"/>
                </a:solidFill>
                <a:latin typeface="Roboto Condensed" charset="0"/>
                <a:ea typeface="Roboto Condensed" charset="0"/>
                <a:cs typeface="Roboto Condensed" charset="0"/>
              </a:rPr>
              <a:t>Pflanzen</a:t>
            </a:r>
          </a:p>
          <a:p>
            <a:pPr marL="342900" lvl="0" indent="-342900">
              <a:spcAft>
                <a:spcPts val="0"/>
              </a:spcAft>
              <a:buFont typeface="Symbol" charset="2"/>
              <a:buBlip>
                <a:blip r:embed="rId5"/>
              </a:buBlip>
            </a:pPr>
            <a:r>
              <a:rPr lang="de-DE" sz="2000" dirty="0">
                <a:solidFill>
                  <a:schemeClr val="tx1"/>
                </a:solidFill>
                <a:latin typeface="Roboto Condensed" charset="0"/>
                <a:ea typeface="Roboto Condensed" charset="0"/>
                <a:cs typeface="Roboto Condensed" charset="0"/>
              </a:rPr>
              <a:t>Mit langlebigen Schädlingen befallene Pflanzen </a:t>
            </a:r>
            <a:endParaRPr lang="de-DE" sz="2000" dirty="0" smtClean="0">
              <a:solidFill>
                <a:schemeClr val="tx1"/>
              </a:solidFill>
              <a:latin typeface="Roboto Condensed" charset="0"/>
              <a:ea typeface="Roboto Condensed" charset="0"/>
              <a:cs typeface="Roboto Condensed" charset="0"/>
            </a:endParaRPr>
          </a:p>
          <a:p>
            <a:pPr marL="342900" lvl="0" indent="-342900">
              <a:spcAft>
                <a:spcPts val="0"/>
              </a:spcAft>
              <a:buFont typeface="Symbol" charset="2"/>
              <a:buBlip>
                <a:blip r:embed="rId5"/>
              </a:buBlip>
            </a:pPr>
            <a:r>
              <a:rPr lang="de-DE" sz="2000" dirty="0" smtClean="0">
                <a:solidFill>
                  <a:schemeClr val="tx1"/>
                </a:solidFill>
                <a:latin typeface="Roboto Condensed" charset="0"/>
                <a:ea typeface="Roboto Condensed" charset="0"/>
                <a:cs typeface="Roboto Condensed" charset="0"/>
              </a:rPr>
              <a:t>Mit </a:t>
            </a:r>
            <a:r>
              <a:rPr lang="de-DE" sz="2000" dirty="0">
                <a:solidFill>
                  <a:schemeClr val="tx1"/>
                </a:solidFill>
                <a:latin typeface="Roboto Condensed" charset="0"/>
                <a:ea typeface="Roboto Condensed" charset="0"/>
                <a:cs typeface="Roboto Condensed" charset="0"/>
              </a:rPr>
              <a:t>Kraut- und Braunfäule befallene Tomaten</a:t>
            </a:r>
          </a:p>
          <a:p>
            <a:pPr marL="342900" lvl="0" indent="-342900">
              <a:spcAft>
                <a:spcPts val="0"/>
              </a:spcAft>
              <a:buFont typeface="Symbol" charset="2"/>
              <a:buBlip>
                <a:blip r:embed="rId5"/>
              </a:buBlip>
            </a:pPr>
            <a:r>
              <a:rPr lang="de-DE" sz="2000" dirty="0">
                <a:solidFill>
                  <a:schemeClr val="tx1"/>
                </a:solidFill>
                <a:latin typeface="Roboto Condensed" charset="0"/>
                <a:ea typeface="Roboto Condensed" charset="0"/>
                <a:cs typeface="Roboto Condensed" charset="0"/>
              </a:rPr>
              <a:t>Wurzelunkräuter und stark besamte </a:t>
            </a:r>
            <a:r>
              <a:rPr lang="de-DE" sz="2000" dirty="0" err="1" smtClean="0">
                <a:solidFill>
                  <a:schemeClr val="tx1"/>
                </a:solidFill>
                <a:latin typeface="Roboto Condensed" charset="0"/>
                <a:ea typeface="Roboto Condensed" charset="0"/>
                <a:cs typeface="Roboto Condensed" charset="0"/>
              </a:rPr>
              <a:t>Beikräuter</a:t>
            </a:r>
            <a:endParaRPr lang="de-DE" sz="2000" dirty="0">
              <a:solidFill>
                <a:schemeClr val="tx1"/>
              </a:solidFill>
              <a:effectLst/>
              <a:latin typeface="Roboto Condensed" charset="0"/>
              <a:ea typeface="Roboto Condensed" charset="0"/>
              <a:cs typeface="Roboto Condensed" charset="0"/>
            </a:endParaRPr>
          </a:p>
        </p:txBody>
      </p:sp>
    </p:spTree>
    <p:extLst>
      <p:ext uri="{BB962C8B-B14F-4D97-AF65-F5344CB8AC3E}">
        <p14:creationId xmlns:p14="http://schemas.microsoft.com/office/powerpoint/2010/main" val="114230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8" name="Titel 1"/>
          <p:cNvSpPr txBox="1">
            <a:spLocks/>
          </p:cNvSpPr>
          <p:nvPr/>
        </p:nvSpPr>
        <p:spPr>
          <a:xfrm>
            <a:off x="528638" y="459290"/>
            <a:ext cx="8229600" cy="857250"/>
          </a:xfrm>
          <a:prstGeom prst="rect">
            <a:avLst/>
          </a:prstGeom>
        </p:spPr>
        <p:txBody>
          <a:bodyPr vert="horz" lIns="91440" tIns="45720" rIns="91440" bIns="45720" rtlCol="0" anchor="ctr">
            <a:no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lnSpc>
                <a:spcPct val="120000"/>
              </a:lnSpc>
              <a:spcAft>
                <a:spcPts val="0"/>
              </a:spcAft>
            </a:pPr>
            <a:r>
              <a:rPr lang="de-DE" sz="3000" b="1" dirty="0" smtClean="0">
                <a:solidFill>
                  <a:srgbClr val="AFC400"/>
                </a:solidFill>
                <a:latin typeface="Roboto Condensed" charset="0"/>
                <a:ea typeface="Roboto Condensed" charset="0"/>
                <a:cs typeface="Roboto Condensed" charset="0"/>
              </a:rPr>
              <a:t/>
            </a:r>
            <a:br>
              <a:rPr lang="de-DE" sz="3000" b="1" dirty="0" smtClean="0">
                <a:solidFill>
                  <a:srgbClr val="AFC400"/>
                </a:solidFill>
                <a:latin typeface="Roboto Condensed" charset="0"/>
                <a:ea typeface="Roboto Condensed" charset="0"/>
                <a:cs typeface="Roboto Condensed" charset="0"/>
              </a:rPr>
            </a:br>
            <a:r>
              <a:rPr lang="de-DE" sz="3000" dirty="0" smtClean="0">
                <a:solidFill>
                  <a:srgbClr val="AFC400"/>
                </a:solidFill>
                <a:latin typeface="Roboto Condensed" charset="0"/>
                <a:ea typeface="Roboto Condensed" charset="0"/>
                <a:cs typeface="Roboto Condensed" charset="0"/>
              </a:rPr>
              <a:t>Das Kohlenstoff- und Stickstoffverhältnis</a:t>
            </a:r>
            <a:endParaRPr lang="de-DE" sz="3000" dirty="0">
              <a:solidFill>
                <a:srgbClr val="AFC400"/>
              </a:solidFill>
              <a:latin typeface="Roboto Condensed" charset="0"/>
              <a:ea typeface="Roboto Condensed" charset="0"/>
              <a:cs typeface="Roboto Condensed"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1348497127"/>
              </p:ext>
            </p:extLst>
          </p:nvPr>
        </p:nvGraphicFramePr>
        <p:xfrm>
          <a:off x="1109027" y="1777696"/>
          <a:ext cx="7120573" cy="2774730"/>
        </p:xfrm>
        <a:graphic>
          <a:graphicData uri="http://schemas.openxmlformats.org/drawingml/2006/table">
            <a:tbl>
              <a:tblPr firstRow="1" firstCol="1" bandRow="1"/>
              <a:tblGrid>
                <a:gridCol w="3720248">
                  <a:extLst>
                    <a:ext uri="{9D8B030D-6E8A-4147-A177-3AD203B41FA5}">
                      <a16:colId xmlns="" xmlns:a16="http://schemas.microsoft.com/office/drawing/2014/main" val="20000"/>
                    </a:ext>
                  </a:extLst>
                </a:gridCol>
                <a:gridCol w="3400325">
                  <a:extLst>
                    <a:ext uri="{9D8B030D-6E8A-4147-A177-3AD203B41FA5}">
                      <a16:colId xmlns="" xmlns:a16="http://schemas.microsoft.com/office/drawing/2014/main" val="20001"/>
                    </a:ext>
                  </a:extLst>
                </a:gridCol>
              </a:tblGrid>
              <a:tr h="396390">
                <a:tc>
                  <a:txBody>
                    <a:bodyPr/>
                    <a:lstStyle/>
                    <a:p>
                      <a:pPr>
                        <a:spcAft>
                          <a:spcPts val="0"/>
                        </a:spcAft>
                      </a:pPr>
                      <a:r>
                        <a:rPr lang="de-DE" sz="2000" b="1" dirty="0">
                          <a:solidFill>
                            <a:srgbClr val="000000"/>
                          </a:solidFill>
                          <a:effectLst/>
                          <a:latin typeface="Roboto Condensed" charset="0"/>
                          <a:ea typeface="Calibri" charset="0"/>
                          <a:cs typeface="Times New Roman" charset="0"/>
                        </a:rPr>
                        <a:t>Kompostmaterial</a:t>
                      </a:r>
                      <a:endParaRPr lang="de-DE"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301"/>
                    </a:solidFill>
                  </a:tcPr>
                </a:tc>
                <a:tc>
                  <a:txBody>
                    <a:bodyPr/>
                    <a:lstStyle/>
                    <a:p>
                      <a:pPr>
                        <a:spcAft>
                          <a:spcPts val="0"/>
                        </a:spcAft>
                      </a:pPr>
                      <a:r>
                        <a:rPr lang="de-DE" sz="2000" b="1">
                          <a:solidFill>
                            <a:srgbClr val="000000"/>
                          </a:solidFill>
                          <a:effectLst/>
                          <a:latin typeface="Roboto Condensed" charset="0"/>
                          <a:ea typeface="Calibri" charset="0"/>
                          <a:cs typeface="Times New Roman" charset="0"/>
                        </a:rPr>
                        <a:t>C/N- Verhältnis</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301"/>
                    </a:solidFill>
                  </a:tcPr>
                </a:tc>
                <a:extLst>
                  <a:ext uri="{0D108BD9-81ED-4DB2-BD59-A6C34878D82A}">
                    <a16:rowId xmlns="" xmlns:a16="http://schemas.microsoft.com/office/drawing/2014/main" val="10000"/>
                  </a:ext>
                </a:extLst>
              </a:tr>
              <a:tr h="396390">
                <a:tc>
                  <a:txBody>
                    <a:bodyPr/>
                    <a:lstStyle/>
                    <a:p>
                      <a:pPr>
                        <a:spcAft>
                          <a:spcPts val="0"/>
                        </a:spcAft>
                      </a:pPr>
                      <a:r>
                        <a:rPr lang="de-DE" sz="2000">
                          <a:effectLst/>
                          <a:latin typeface="Roboto Condensed" charset="0"/>
                          <a:ea typeface="Calibri" charset="0"/>
                          <a:cs typeface="Times New Roman" charset="0"/>
                        </a:rPr>
                        <a:t>Gemüseabfälle</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de-DE" sz="2000">
                          <a:effectLst/>
                          <a:latin typeface="Roboto Condensed" charset="0"/>
                          <a:ea typeface="Calibri" charset="0"/>
                          <a:cs typeface="Times New Roman" charset="0"/>
                        </a:rPr>
                        <a:t>20:1 bis 25:1</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96390">
                <a:tc>
                  <a:txBody>
                    <a:bodyPr/>
                    <a:lstStyle/>
                    <a:p>
                      <a:pPr>
                        <a:spcAft>
                          <a:spcPts val="0"/>
                        </a:spcAft>
                      </a:pPr>
                      <a:r>
                        <a:rPr lang="de-DE" sz="2000">
                          <a:effectLst/>
                          <a:latin typeface="Roboto Condensed" charset="0"/>
                          <a:ea typeface="Calibri" charset="0"/>
                          <a:cs typeface="Times New Roman" charset="0"/>
                        </a:rPr>
                        <a:t>Rasenschnitt </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de-DE" sz="2000">
                          <a:effectLst/>
                          <a:latin typeface="Roboto Condensed" charset="0"/>
                          <a:ea typeface="Calibri" charset="0"/>
                          <a:cs typeface="Times New Roman" charset="0"/>
                        </a:rPr>
                        <a:t>12:1 bis 25:1</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96390">
                <a:tc>
                  <a:txBody>
                    <a:bodyPr/>
                    <a:lstStyle/>
                    <a:p>
                      <a:pPr>
                        <a:spcAft>
                          <a:spcPts val="0"/>
                        </a:spcAft>
                      </a:pPr>
                      <a:r>
                        <a:rPr lang="de-DE" sz="2000">
                          <a:effectLst/>
                          <a:latin typeface="Roboto Condensed" charset="0"/>
                          <a:ea typeface="Calibri" charset="0"/>
                          <a:cs typeface="Times New Roman" charset="0"/>
                        </a:rPr>
                        <a:t>Grünschnittabfälle</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de-DE" sz="2000">
                          <a:effectLst/>
                          <a:latin typeface="Roboto Condensed" charset="0"/>
                          <a:ea typeface="Calibri" charset="0"/>
                          <a:cs typeface="Times New Roman" charset="0"/>
                        </a:rPr>
                        <a:t>30:1 bis 40:1</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96390">
                <a:tc>
                  <a:txBody>
                    <a:bodyPr/>
                    <a:lstStyle/>
                    <a:p>
                      <a:pPr>
                        <a:spcAft>
                          <a:spcPts val="0"/>
                        </a:spcAft>
                      </a:pPr>
                      <a:r>
                        <a:rPr lang="de-DE" sz="2000">
                          <a:effectLst/>
                          <a:latin typeface="Roboto Condensed" charset="0"/>
                          <a:ea typeface="Calibri" charset="0"/>
                          <a:cs typeface="Times New Roman" charset="0"/>
                        </a:rPr>
                        <a:t>Trockenes Laub</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de-DE" sz="2000">
                          <a:effectLst/>
                          <a:latin typeface="Roboto Condensed" charset="0"/>
                          <a:ea typeface="Calibri" charset="0"/>
                          <a:cs typeface="Times New Roman" charset="0"/>
                        </a:rPr>
                        <a:t>40:1 bis 50:1</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96390">
                <a:tc>
                  <a:txBody>
                    <a:bodyPr/>
                    <a:lstStyle/>
                    <a:p>
                      <a:pPr>
                        <a:spcAft>
                          <a:spcPts val="0"/>
                        </a:spcAft>
                      </a:pPr>
                      <a:r>
                        <a:rPr lang="de-DE" sz="2000">
                          <a:effectLst/>
                          <a:latin typeface="Roboto Condensed" charset="0"/>
                          <a:ea typeface="Calibri" charset="0"/>
                          <a:cs typeface="Times New Roman" charset="0"/>
                        </a:rPr>
                        <a:t>Baum- und Gehölzschnitt</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de-DE" sz="2000">
                          <a:effectLst/>
                          <a:latin typeface="Roboto Condensed" charset="0"/>
                          <a:ea typeface="Calibri" charset="0"/>
                          <a:cs typeface="Times New Roman" charset="0"/>
                        </a:rPr>
                        <a:t>100:1 bis 150:1</a:t>
                      </a:r>
                      <a:endParaRPr lang="de-DE"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396390">
                <a:tc>
                  <a:txBody>
                    <a:bodyPr/>
                    <a:lstStyle/>
                    <a:p>
                      <a:pPr>
                        <a:spcAft>
                          <a:spcPts val="0"/>
                        </a:spcAft>
                      </a:pPr>
                      <a:r>
                        <a:rPr lang="de-DE" sz="2000" dirty="0">
                          <a:effectLst/>
                          <a:latin typeface="Roboto Condensed" charset="0"/>
                          <a:ea typeface="Calibri" charset="0"/>
                          <a:cs typeface="Times New Roman" charset="0"/>
                        </a:rPr>
                        <a:t>Rinde</a:t>
                      </a:r>
                      <a:endParaRPr lang="de-DE"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de-DE" sz="2000" dirty="0">
                          <a:effectLst/>
                          <a:latin typeface="Roboto Condensed" charset="0"/>
                          <a:ea typeface="Calibri" charset="0"/>
                          <a:cs typeface="Times New Roman" charset="0"/>
                        </a:rPr>
                        <a:t>100:1 bis 150:1</a:t>
                      </a:r>
                      <a:endParaRPr lang="de-DE"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bl>
          </a:graphicData>
        </a:graphic>
      </p:graphicFrame>
      <p:sp>
        <p:nvSpPr>
          <p:cNvPr id="4" name="Textfeld 3"/>
          <p:cNvSpPr txBox="1"/>
          <p:nvPr/>
        </p:nvSpPr>
        <p:spPr>
          <a:xfrm>
            <a:off x="1109027" y="4552426"/>
            <a:ext cx="4732386" cy="276999"/>
          </a:xfrm>
          <a:prstGeom prst="rect">
            <a:avLst/>
          </a:prstGeom>
          <a:noFill/>
        </p:spPr>
        <p:txBody>
          <a:bodyPr wrap="none" rtlCol="0">
            <a:spAutoFit/>
          </a:bodyPr>
          <a:lstStyle/>
          <a:p>
            <a:r>
              <a:rPr lang="de-DE" sz="1200" dirty="0" smtClean="0">
                <a:solidFill>
                  <a:schemeClr val="tx1"/>
                </a:solidFill>
                <a:latin typeface="Roboto Condensed Light" charset="0"/>
                <a:ea typeface="Roboto Condensed Light" charset="0"/>
                <a:cs typeface="Roboto Condensed Light" charset="0"/>
              </a:rPr>
              <a:t>Tabelle: Verhältnis von Kohlenstoff C zu Stickstoff N in organischen Materialien</a:t>
            </a:r>
            <a:endParaRPr lang="de-DE" sz="1200" dirty="0">
              <a:solidFill>
                <a:schemeClr val="tx1"/>
              </a:solidFill>
              <a:latin typeface="Roboto Condensed Light" charset="0"/>
              <a:ea typeface="Roboto Condensed Light" charset="0"/>
              <a:cs typeface="Roboto Condensed Light" charset="0"/>
            </a:endParaRPr>
          </a:p>
        </p:txBody>
      </p:sp>
    </p:spTree>
    <p:extLst>
      <p:ext uri="{BB962C8B-B14F-4D97-AF65-F5344CB8AC3E}">
        <p14:creationId xmlns:p14="http://schemas.microsoft.com/office/powerpoint/2010/main" val="211028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Standarddesign">
  <a:themeElements>
    <a:clrScheme name="Amphitrit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äsentation_ Pflanzenkohle" id="{BA15D54C-9048-E041-84AE-A9518DA84EAE}" vid="{3309B7C3-C9D0-4442-96C0-AB27496500B3}"/>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Präsentation_ DBU</Template>
  <TotalTime>0</TotalTime>
  <Words>3013</Words>
  <Application>Microsoft Macintosh PowerPoint</Application>
  <PresentationFormat>Bildschirmpräsentation (16:9)</PresentationFormat>
  <Paragraphs>319</Paragraphs>
  <Slides>24</Slides>
  <Notes>20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24</vt:i4>
      </vt:variant>
    </vt:vector>
  </HeadingPairs>
  <TitlesOfParts>
    <vt:vector size="33" baseType="lpstr">
      <vt:lpstr>Calibri</vt:lpstr>
      <vt:lpstr>ＭＳ Ｐゴシック</vt:lpstr>
      <vt:lpstr>Roboto Condensed</vt:lpstr>
      <vt:lpstr>Roboto Condensed Light</vt:lpstr>
      <vt:lpstr>Symbol</vt:lpstr>
      <vt:lpstr>Times New Roman</vt:lpstr>
      <vt:lpstr>Wingdings</vt:lpstr>
      <vt:lpstr>Arial</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Offene Behälter</vt:lpstr>
      <vt:lpstr> Geschlossene Behälter</vt:lpstr>
      <vt:lpstr> Kompostmiete (für große Mengen)</vt:lpstr>
      <vt:lpstr> Der geeignete Kompostplatz im Garten</vt:lpstr>
      <vt:lpstr> Kompostplatz</vt:lpstr>
      <vt:lpstr> Zuschlagstoffe</vt:lpstr>
      <vt:lpstr> Zuschlagstoffe</vt:lpstr>
      <vt:lpstr> Kompostieranlagen und Erdenwerke</vt:lpstr>
      <vt:lpstr> Kompostieranlagen und Erdenwerke</vt:lpstr>
      <vt:lpstr>PowerPoint-Präsentation</vt:lpstr>
      <vt:lpstr>Die Schließung von Stoffkreisläufen mit  Terra Preta Technologie</vt:lpstr>
      <vt:lpstr>PowerPoint-Präsentation</vt:lpstr>
      <vt:lpstr>Die Potentiale der Terra Preta Technologie</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Ein Microsoft Office-Anwender</dc:creator>
  <cp:lastModifiedBy>Ein Microsoft Office-Anwender</cp:lastModifiedBy>
  <cp:revision>97</cp:revision>
  <dcterms:created xsi:type="dcterms:W3CDTF">2018-04-03T09:10:07Z</dcterms:created>
  <dcterms:modified xsi:type="dcterms:W3CDTF">2019-10-21T16:47:34Z</dcterms:modified>
</cp:coreProperties>
</file>